
<file path=[Content_Types].xml><?xml version="1.0" encoding="utf-8"?>
<Types xmlns="http://schemas.openxmlformats.org/package/2006/content-types">
  <Default Extension="png" ContentType="image/png"/>
  <Default Extension="glb" ContentType="model/gltf.binary"/>
  <Default Extension="jpeg" ContentType="image/jpeg"/>
  <Default Extension="rels" ContentType="application/vnd.openxmlformats-package.relationships+xml"/>
  <Default Extension="xml" ContentType="application/xml"/>
  <Default Extension="wdp" ContentType="image/vnd.ms-photo"/>
  <Default Extension="jpg" ContentType="image/jpeg"/>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8" r:id="rId2"/>
    <p:sldId id="278" r:id="rId3"/>
    <p:sldId id="279" r:id="rId4"/>
    <p:sldId id="262" r:id="rId5"/>
    <p:sldId id="263" r:id="rId6"/>
    <p:sldId id="264" r:id="rId7"/>
    <p:sldId id="265" r:id="rId8"/>
    <p:sldId id="272" r:id="rId9"/>
    <p:sldId id="273" r:id="rId10"/>
    <p:sldId id="274" r:id="rId11"/>
    <p:sldId id="270" r:id="rId12"/>
    <p:sldId id="275" r:id="rId13"/>
    <p:sldId id="276" r:id="rId14"/>
    <p:sldId id="266" r:id="rId15"/>
    <p:sldId id="267" r:id="rId16"/>
    <p:sldId id="269" r:id="rId17"/>
    <p:sldId id="277" r:id="rId18"/>
    <p:sldId id="280" r:id="rId19"/>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0" autoAdjust="0"/>
    <p:restoredTop sz="94660"/>
  </p:normalViewPr>
  <p:slideViewPr>
    <p:cSldViewPr snapToGrid="0">
      <p:cViewPr varScale="1">
        <p:scale>
          <a:sx n="114" d="100"/>
          <a:sy n="114" d="100"/>
        </p:scale>
        <p:origin x="474" y="114"/>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FB17A97-6430-413E-BBF7-A14A266C96CD}"/>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36C70ECE-E58D-4D0C-9ABF-4D1F01874AA1}"/>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37C1AFE8-B512-4C4D-B7E7-296419049A2B}"/>
              </a:ext>
            </a:extLst>
          </p:cNvPr>
          <p:cNvSpPr>
            <a:spLocks noGrp="1"/>
          </p:cNvSpPr>
          <p:nvPr>
            <p:ph type="dt" sz="half" idx="10"/>
          </p:nvPr>
        </p:nvSpPr>
        <p:spPr/>
        <p:txBody>
          <a:bodyPr/>
          <a:lstStyle/>
          <a:p>
            <a:fld id="{52E46E00-32C0-4EB6-8456-F1E165CC1154}" type="datetimeFigureOut">
              <a:rPr lang="en-GB" smtClean="0"/>
              <a:t>29/06/2020</a:t>
            </a:fld>
            <a:endParaRPr lang="en-GB"/>
          </a:p>
        </p:txBody>
      </p:sp>
      <p:sp>
        <p:nvSpPr>
          <p:cNvPr id="5" name="Footer Placeholder 4">
            <a:extLst>
              <a:ext uri="{FF2B5EF4-FFF2-40B4-BE49-F238E27FC236}">
                <a16:creationId xmlns:a16="http://schemas.microsoft.com/office/drawing/2014/main" id="{186CD12D-9C29-4D74-B335-E60A1068124F}"/>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E42AB3B2-E71F-40E7-829A-8AB76875DCCA}"/>
              </a:ext>
            </a:extLst>
          </p:cNvPr>
          <p:cNvSpPr>
            <a:spLocks noGrp="1"/>
          </p:cNvSpPr>
          <p:nvPr>
            <p:ph type="sldNum" sz="quarter" idx="12"/>
          </p:nvPr>
        </p:nvSpPr>
        <p:spPr/>
        <p:txBody>
          <a:bodyPr/>
          <a:lstStyle/>
          <a:p>
            <a:fld id="{8EF9C58E-6F8B-445B-A366-A99B7C659BD1}" type="slidenum">
              <a:rPr lang="en-GB" smtClean="0"/>
              <a:t>‹#›</a:t>
            </a:fld>
            <a:endParaRPr lang="en-GB"/>
          </a:p>
        </p:txBody>
      </p:sp>
    </p:spTree>
    <p:extLst>
      <p:ext uri="{BB962C8B-B14F-4D97-AF65-F5344CB8AC3E}">
        <p14:creationId xmlns:p14="http://schemas.microsoft.com/office/powerpoint/2010/main" val="411031313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69BB65-F33A-484A-A88C-17DFB599F4A0}"/>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B2DA0DF3-A2C4-4B0A-BEB3-47C8ACB91DD0}"/>
              </a:ext>
            </a:extLst>
          </p:cNvPr>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4992002A-41B4-4782-9641-1746C5F5748A}"/>
              </a:ext>
            </a:extLst>
          </p:cNvPr>
          <p:cNvSpPr>
            <a:spLocks noGrp="1"/>
          </p:cNvSpPr>
          <p:nvPr>
            <p:ph type="dt" sz="half" idx="10"/>
          </p:nvPr>
        </p:nvSpPr>
        <p:spPr/>
        <p:txBody>
          <a:bodyPr/>
          <a:lstStyle/>
          <a:p>
            <a:fld id="{52E46E00-32C0-4EB6-8456-F1E165CC1154}" type="datetimeFigureOut">
              <a:rPr lang="en-GB" smtClean="0"/>
              <a:t>29/06/2020</a:t>
            </a:fld>
            <a:endParaRPr lang="en-GB"/>
          </a:p>
        </p:txBody>
      </p:sp>
      <p:sp>
        <p:nvSpPr>
          <p:cNvPr id="5" name="Footer Placeholder 4">
            <a:extLst>
              <a:ext uri="{FF2B5EF4-FFF2-40B4-BE49-F238E27FC236}">
                <a16:creationId xmlns:a16="http://schemas.microsoft.com/office/drawing/2014/main" id="{9F669E3C-88B9-46F2-BF0F-169F51B868AC}"/>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5D23CEF8-5E6E-4759-A772-397AC6F832C4}"/>
              </a:ext>
            </a:extLst>
          </p:cNvPr>
          <p:cNvSpPr>
            <a:spLocks noGrp="1"/>
          </p:cNvSpPr>
          <p:nvPr>
            <p:ph type="sldNum" sz="quarter" idx="12"/>
          </p:nvPr>
        </p:nvSpPr>
        <p:spPr/>
        <p:txBody>
          <a:bodyPr/>
          <a:lstStyle/>
          <a:p>
            <a:fld id="{8EF9C58E-6F8B-445B-A366-A99B7C659BD1}" type="slidenum">
              <a:rPr lang="en-GB" smtClean="0"/>
              <a:t>‹#›</a:t>
            </a:fld>
            <a:endParaRPr lang="en-GB"/>
          </a:p>
        </p:txBody>
      </p:sp>
    </p:spTree>
    <p:extLst>
      <p:ext uri="{BB962C8B-B14F-4D97-AF65-F5344CB8AC3E}">
        <p14:creationId xmlns:p14="http://schemas.microsoft.com/office/powerpoint/2010/main" val="125971009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498DB78-3444-41BB-BA5E-65F3CD8F15C0}"/>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8C96FE59-3D42-4B55-80F6-6A23FDB77DBA}"/>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a:extLst>
              <a:ext uri="{FF2B5EF4-FFF2-40B4-BE49-F238E27FC236}">
                <a16:creationId xmlns:a16="http://schemas.microsoft.com/office/drawing/2014/main" id="{0C79F976-36C2-4D4E-BC94-FC321618365A}"/>
              </a:ext>
            </a:extLst>
          </p:cNvPr>
          <p:cNvSpPr>
            <a:spLocks noGrp="1"/>
          </p:cNvSpPr>
          <p:nvPr>
            <p:ph type="dt" sz="half" idx="10"/>
          </p:nvPr>
        </p:nvSpPr>
        <p:spPr/>
        <p:txBody>
          <a:bodyPr/>
          <a:lstStyle/>
          <a:p>
            <a:fld id="{52E46E00-32C0-4EB6-8456-F1E165CC1154}" type="datetimeFigureOut">
              <a:rPr lang="en-GB" smtClean="0"/>
              <a:t>29/06/2020</a:t>
            </a:fld>
            <a:endParaRPr lang="en-GB"/>
          </a:p>
        </p:txBody>
      </p:sp>
      <p:sp>
        <p:nvSpPr>
          <p:cNvPr id="5" name="Footer Placeholder 4">
            <a:extLst>
              <a:ext uri="{FF2B5EF4-FFF2-40B4-BE49-F238E27FC236}">
                <a16:creationId xmlns:a16="http://schemas.microsoft.com/office/drawing/2014/main" id="{F9367DCC-DA2E-48F1-8FF9-A9BB340647F3}"/>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CD236823-8C63-4872-B010-12DF7BFC4FA6}"/>
              </a:ext>
            </a:extLst>
          </p:cNvPr>
          <p:cNvSpPr>
            <a:spLocks noGrp="1"/>
          </p:cNvSpPr>
          <p:nvPr>
            <p:ph type="sldNum" sz="quarter" idx="12"/>
          </p:nvPr>
        </p:nvSpPr>
        <p:spPr/>
        <p:txBody>
          <a:bodyPr/>
          <a:lstStyle/>
          <a:p>
            <a:fld id="{8EF9C58E-6F8B-445B-A366-A99B7C659BD1}" type="slidenum">
              <a:rPr lang="en-GB" smtClean="0"/>
              <a:t>‹#›</a:t>
            </a:fld>
            <a:endParaRPr lang="en-GB"/>
          </a:p>
        </p:txBody>
      </p:sp>
    </p:spTree>
    <p:extLst>
      <p:ext uri="{BB962C8B-B14F-4D97-AF65-F5344CB8AC3E}">
        <p14:creationId xmlns:p14="http://schemas.microsoft.com/office/powerpoint/2010/main" val="56715114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4391079-23E9-4513-A76B-D32C67A08615}"/>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7A3309DE-B1F2-4DD7-9099-BE21211AECCE}"/>
              </a:ext>
            </a:extLst>
          </p:cNvPr>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A3973A11-D28F-49ED-9435-9927E24AE2A6}"/>
              </a:ext>
            </a:extLst>
          </p:cNvPr>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A4A53123-F9BC-48E3-B7AF-D09F45E012A4}"/>
              </a:ext>
            </a:extLst>
          </p:cNvPr>
          <p:cNvSpPr>
            <a:spLocks noGrp="1"/>
          </p:cNvSpPr>
          <p:nvPr>
            <p:ph type="dt" sz="half" idx="10"/>
          </p:nvPr>
        </p:nvSpPr>
        <p:spPr/>
        <p:txBody>
          <a:bodyPr/>
          <a:lstStyle/>
          <a:p>
            <a:fld id="{52E46E00-32C0-4EB6-8456-F1E165CC1154}" type="datetimeFigureOut">
              <a:rPr lang="en-GB" smtClean="0"/>
              <a:t>29/06/2020</a:t>
            </a:fld>
            <a:endParaRPr lang="en-GB"/>
          </a:p>
        </p:txBody>
      </p:sp>
      <p:sp>
        <p:nvSpPr>
          <p:cNvPr id="6" name="Footer Placeholder 5">
            <a:extLst>
              <a:ext uri="{FF2B5EF4-FFF2-40B4-BE49-F238E27FC236}">
                <a16:creationId xmlns:a16="http://schemas.microsoft.com/office/drawing/2014/main" id="{F54FE220-1A01-4723-A77F-A1539899DC04}"/>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8A1EFA67-87B3-4971-A31D-42D26B166956}"/>
              </a:ext>
            </a:extLst>
          </p:cNvPr>
          <p:cNvSpPr>
            <a:spLocks noGrp="1"/>
          </p:cNvSpPr>
          <p:nvPr>
            <p:ph type="sldNum" sz="quarter" idx="12"/>
          </p:nvPr>
        </p:nvSpPr>
        <p:spPr/>
        <p:txBody>
          <a:bodyPr/>
          <a:lstStyle/>
          <a:p>
            <a:fld id="{8EF9C58E-6F8B-445B-A366-A99B7C659BD1}" type="slidenum">
              <a:rPr lang="en-GB" smtClean="0"/>
              <a:t>‹#›</a:t>
            </a:fld>
            <a:endParaRPr lang="en-GB"/>
          </a:p>
        </p:txBody>
      </p:sp>
    </p:spTree>
    <p:extLst>
      <p:ext uri="{BB962C8B-B14F-4D97-AF65-F5344CB8AC3E}">
        <p14:creationId xmlns:p14="http://schemas.microsoft.com/office/powerpoint/2010/main" val="417984115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2A0A750-CC67-4066-95EA-B3BD2B887AE5}"/>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66F7F445-F713-4A9B-A1FE-1C3292B4C56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a:extLst>
              <a:ext uri="{FF2B5EF4-FFF2-40B4-BE49-F238E27FC236}">
                <a16:creationId xmlns:a16="http://schemas.microsoft.com/office/drawing/2014/main" id="{EEA2208B-4283-40D4-91FF-0661BB39A244}"/>
              </a:ext>
            </a:extLst>
          </p:cNvPr>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BA5BD1A6-9802-41CA-9039-E71BC9E3E8E3}"/>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a:extLst>
              <a:ext uri="{FF2B5EF4-FFF2-40B4-BE49-F238E27FC236}">
                <a16:creationId xmlns:a16="http://schemas.microsoft.com/office/drawing/2014/main" id="{57E332A9-ABF3-4711-A233-0239CED4F79A}"/>
              </a:ext>
            </a:extLst>
          </p:cNvPr>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A1E4CBC9-71A8-4165-B234-51EDD4619EC8}"/>
              </a:ext>
            </a:extLst>
          </p:cNvPr>
          <p:cNvSpPr>
            <a:spLocks noGrp="1"/>
          </p:cNvSpPr>
          <p:nvPr>
            <p:ph type="dt" sz="half" idx="10"/>
          </p:nvPr>
        </p:nvSpPr>
        <p:spPr/>
        <p:txBody>
          <a:bodyPr/>
          <a:lstStyle/>
          <a:p>
            <a:fld id="{52E46E00-32C0-4EB6-8456-F1E165CC1154}" type="datetimeFigureOut">
              <a:rPr lang="en-GB" smtClean="0"/>
              <a:t>29/06/2020</a:t>
            </a:fld>
            <a:endParaRPr lang="en-GB"/>
          </a:p>
        </p:txBody>
      </p:sp>
      <p:sp>
        <p:nvSpPr>
          <p:cNvPr id="8" name="Footer Placeholder 7">
            <a:extLst>
              <a:ext uri="{FF2B5EF4-FFF2-40B4-BE49-F238E27FC236}">
                <a16:creationId xmlns:a16="http://schemas.microsoft.com/office/drawing/2014/main" id="{BA206EBC-B59B-4730-BB63-B0FAB1DEEF8C}"/>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36242BBE-4AAA-4392-8EB0-223DB8041E8D}"/>
              </a:ext>
            </a:extLst>
          </p:cNvPr>
          <p:cNvSpPr>
            <a:spLocks noGrp="1"/>
          </p:cNvSpPr>
          <p:nvPr>
            <p:ph type="sldNum" sz="quarter" idx="12"/>
          </p:nvPr>
        </p:nvSpPr>
        <p:spPr/>
        <p:txBody>
          <a:bodyPr/>
          <a:lstStyle/>
          <a:p>
            <a:fld id="{8EF9C58E-6F8B-445B-A366-A99B7C659BD1}" type="slidenum">
              <a:rPr lang="en-GB" smtClean="0"/>
              <a:t>‹#›</a:t>
            </a:fld>
            <a:endParaRPr lang="en-GB"/>
          </a:p>
        </p:txBody>
      </p:sp>
    </p:spTree>
    <p:extLst>
      <p:ext uri="{BB962C8B-B14F-4D97-AF65-F5344CB8AC3E}">
        <p14:creationId xmlns:p14="http://schemas.microsoft.com/office/powerpoint/2010/main" val="220789836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68387E2-80EE-432F-B86D-F3E035EA728E}"/>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34931EE5-EDE0-4CD7-B4C5-6C0144634DE2}"/>
              </a:ext>
            </a:extLst>
          </p:cNvPr>
          <p:cNvSpPr>
            <a:spLocks noGrp="1"/>
          </p:cNvSpPr>
          <p:nvPr>
            <p:ph type="dt" sz="half" idx="10"/>
          </p:nvPr>
        </p:nvSpPr>
        <p:spPr/>
        <p:txBody>
          <a:bodyPr/>
          <a:lstStyle/>
          <a:p>
            <a:fld id="{52E46E00-32C0-4EB6-8456-F1E165CC1154}" type="datetimeFigureOut">
              <a:rPr lang="en-GB" smtClean="0"/>
              <a:t>29/06/2020</a:t>
            </a:fld>
            <a:endParaRPr lang="en-GB"/>
          </a:p>
        </p:txBody>
      </p:sp>
      <p:sp>
        <p:nvSpPr>
          <p:cNvPr id="4" name="Footer Placeholder 3">
            <a:extLst>
              <a:ext uri="{FF2B5EF4-FFF2-40B4-BE49-F238E27FC236}">
                <a16:creationId xmlns:a16="http://schemas.microsoft.com/office/drawing/2014/main" id="{10B38053-774F-482D-96F6-B82E50822A1A}"/>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2EA5A108-2BB6-4905-9274-2E80D7B28A57}"/>
              </a:ext>
            </a:extLst>
          </p:cNvPr>
          <p:cNvSpPr>
            <a:spLocks noGrp="1"/>
          </p:cNvSpPr>
          <p:nvPr>
            <p:ph type="sldNum" sz="quarter" idx="12"/>
          </p:nvPr>
        </p:nvSpPr>
        <p:spPr/>
        <p:txBody>
          <a:bodyPr/>
          <a:lstStyle/>
          <a:p>
            <a:fld id="{8EF9C58E-6F8B-445B-A366-A99B7C659BD1}" type="slidenum">
              <a:rPr lang="en-GB" smtClean="0"/>
              <a:t>‹#›</a:t>
            </a:fld>
            <a:endParaRPr lang="en-GB"/>
          </a:p>
        </p:txBody>
      </p:sp>
    </p:spTree>
    <p:extLst>
      <p:ext uri="{BB962C8B-B14F-4D97-AF65-F5344CB8AC3E}">
        <p14:creationId xmlns:p14="http://schemas.microsoft.com/office/powerpoint/2010/main" val="393242318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68E82215-23E4-414C-B1D5-52AF53047D42}"/>
              </a:ext>
            </a:extLst>
          </p:cNvPr>
          <p:cNvSpPr>
            <a:spLocks noGrp="1"/>
          </p:cNvSpPr>
          <p:nvPr>
            <p:ph type="dt" sz="half" idx="10"/>
          </p:nvPr>
        </p:nvSpPr>
        <p:spPr/>
        <p:txBody>
          <a:bodyPr/>
          <a:lstStyle/>
          <a:p>
            <a:fld id="{52E46E00-32C0-4EB6-8456-F1E165CC1154}" type="datetimeFigureOut">
              <a:rPr lang="en-GB" smtClean="0"/>
              <a:t>29/06/2020</a:t>
            </a:fld>
            <a:endParaRPr lang="en-GB"/>
          </a:p>
        </p:txBody>
      </p:sp>
      <p:sp>
        <p:nvSpPr>
          <p:cNvPr id="3" name="Footer Placeholder 2">
            <a:extLst>
              <a:ext uri="{FF2B5EF4-FFF2-40B4-BE49-F238E27FC236}">
                <a16:creationId xmlns:a16="http://schemas.microsoft.com/office/drawing/2014/main" id="{B3286A88-6272-407B-98ED-9BD7F84192D5}"/>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7DBBFB70-C46C-4072-AB37-96D2B944F178}"/>
              </a:ext>
            </a:extLst>
          </p:cNvPr>
          <p:cNvSpPr>
            <a:spLocks noGrp="1"/>
          </p:cNvSpPr>
          <p:nvPr>
            <p:ph type="sldNum" sz="quarter" idx="12"/>
          </p:nvPr>
        </p:nvSpPr>
        <p:spPr/>
        <p:txBody>
          <a:bodyPr/>
          <a:lstStyle/>
          <a:p>
            <a:fld id="{8EF9C58E-6F8B-445B-A366-A99B7C659BD1}" type="slidenum">
              <a:rPr lang="en-GB" smtClean="0"/>
              <a:t>‹#›</a:t>
            </a:fld>
            <a:endParaRPr lang="en-GB"/>
          </a:p>
        </p:txBody>
      </p:sp>
    </p:spTree>
    <p:extLst>
      <p:ext uri="{BB962C8B-B14F-4D97-AF65-F5344CB8AC3E}">
        <p14:creationId xmlns:p14="http://schemas.microsoft.com/office/powerpoint/2010/main" val="349539629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DC6475D-EA14-4177-AF61-C161E0101721}"/>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676C76E0-FC21-4610-8A6B-9B87CC46301E}"/>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725AEF75-8136-4E1C-BA65-4DEC6FFF8593}"/>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0D075BF9-D4DD-4ADC-AFD7-0DD0CC1335A3}"/>
              </a:ext>
            </a:extLst>
          </p:cNvPr>
          <p:cNvSpPr>
            <a:spLocks noGrp="1"/>
          </p:cNvSpPr>
          <p:nvPr>
            <p:ph type="dt" sz="half" idx="10"/>
          </p:nvPr>
        </p:nvSpPr>
        <p:spPr/>
        <p:txBody>
          <a:bodyPr/>
          <a:lstStyle/>
          <a:p>
            <a:fld id="{52E46E00-32C0-4EB6-8456-F1E165CC1154}" type="datetimeFigureOut">
              <a:rPr lang="en-GB" smtClean="0"/>
              <a:t>29/06/2020</a:t>
            </a:fld>
            <a:endParaRPr lang="en-GB"/>
          </a:p>
        </p:txBody>
      </p:sp>
      <p:sp>
        <p:nvSpPr>
          <p:cNvPr id="6" name="Footer Placeholder 5">
            <a:extLst>
              <a:ext uri="{FF2B5EF4-FFF2-40B4-BE49-F238E27FC236}">
                <a16:creationId xmlns:a16="http://schemas.microsoft.com/office/drawing/2014/main" id="{3D9834E5-ED38-45CC-987D-023AA13268C4}"/>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0FB78572-5CEA-4476-AF6B-25EE64FF8169}"/>
              </a:ext>
            </a:extLst>
          </p:cNvPr>
          <p:cNvSpPr>
            <a:spLocks noGrp="1"/>
          </p:cNvSpPr>
          <p:nvPr>
            <p:ph type="sldNum" sz="quarter" idx="12"/>
          </p:nvPr>
        </p:nvSpPr>
        <p:spPr/>
        <p:txBody>
          <a:bodyPr/>
          <a:lstStyle/>
          <a:p>
            <a:fld id="{8EF9C58E-6F8B-445B-A366-A99B7C659BD1}" type="slidenum">
              <a:rPr lang="en-GB" smtClean="0"/>
              <a:t>‹#›</a:t>
            </a:fld>
            <a:endParaRPr lang="en-GB"/>
          </a:p>
        </p:txBody>
      </p:sp>
    </p:spTree>
    <p:extLst>
      <p:ext uri="{BB962C8B-B14F-4D97-AF65-F5344CB8AC3E}">
        <p14:creationId xmlns:p14="http://schemas.microsoft.com/office/powerpoint/2010/main" val="274225688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09A53B4-F457-430E-B9C1-188335557E3C}"/>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1724E765-6D40-41FC-907C-28BEA4623253}"/>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76BB77D9-B6D7-46B1-A33A-8BBBC7862F3B}"/>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EEB56612-9BB0-4D1B-97AF-BFF2212519E5}"/>
              </a:ext>
            </a:extLst>
          </p:cNvPr>
          <p:cNvSpPr>
            <a:spLocks noGrp="1"/>
          </p:cNvSpPr>
          <p:nvPr>
            <p:ph type="dt" sz="half" idx="10"/>
          </p:nvPr>
        </p:nvSpPr>
        <p:spPr/>
        <p:txBody>
          <a:bodyPr/>
          <a:lstStyle/>
          <a:p>
            <a:fld id="{52E46E00-32C0-4EB6-8456-F1E165CC1154}" type="datetimeFigureOut">
              <a:rPr lang="en-GB" smtClean="0"/>
              <a:t>29/06/2020</a:t>
            </a:fld>
            <a:endParaRPr lang="en-GB"/>
          </a:p>
        </p:txBody>
      </p:sp>
      <p:sp>
        <p:nvSpPr>
          <p:cNvPr id="6" name="Footer Placeholder 5">
            <a:extLst>
              <a:ext uri="{FF2B5EF4-FFF2-40B4-BE49-F238E27FC236}">
                <a16:creationId xmlns:a16="http://schemas.microsoft.com/office/drawing/2014/main" id="{688C4CE2-75EA-4ED8-ACB0-31ED89460552}"/>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F4E4F449-4F20-445C-9ED7-ACCAA009A198}"/>
              </a:ext>
            </a:extLst>
          </p:cNvPr>
          <p:cNvSpPr>
            <a:spLocks noGrp="1"/>
          </p:cNvSpPr>
          <p:nvPr>
            <p:ph type="sldNum" sz="quarter" idx="12"/>
          </p:nvPr>
        </p:nvSpPr>
        <p:spPr/>
        <p:txBody>
          <a:bodyPr/>
          <a:lstStyle/>
          <a:p>
            <a:fld id="{8EF9C58E-6F8B-445B-A366-A99B7C659BD1}" type="slidenum">
              <a:rPr lang="en-GB" smtClean="0"/>
              <a:t>‹#›</a:t>
            </a:fld>
            <a:endParaRPr lang="en-GB"/>
          </a:p>
        </p:txBody>
      </p:sp>
    </p:spTree>
    <p:extLst>
      <p:ext uri="{BB962C8B-B14F-4D97-AF65-F5344CB8AC3E}">
        <p14:creationId xmlns:p14="http://schemas.microsoft.com/office/powerpoint/2010/main" val="134310210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CD109D7-4E1F-4F32-8AD9-D96ECD727D9D}"/>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73483EFE-3841-476E-B9A6-C563AFD42200}"/>
              </a:ext>
            </a:extLst>
          </p:cNvPr>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C739B1FA-3023-4A03-8749-159CD81ABC51}"/>
              </a:ext>
            </a:extLst>
          </p:cNvPr>
          <p:cNvSpPr>
            <a:spLocks noGrp="1"/>
          </p:cNvSpPr>
          <p:nvPr>
            <p:ph type="dt" sz="half" idx="10"/>
          </p:nvPr>
        </p:nvSpPr>
        <p:spPr/>
        <p:txBody>
          <a:bodyPr/>
          <a:lstStyle/>
          <a:p>
            <a:fld id="{52E46E00-32C0-4EB6-8456-F1E165CC1154}" type="datetimeFigureOut">
              <a:rPr lang="en-GB" smtClean="0"/>
              <a:t>29/06/2020</a:t>
            </a:fld>
            <a:endParaRPr lang="en-GB"/>
          </a:p>
        </p:txBody>
      </p:sp>
      <p:sp>
        <p:nvSpPr>
          <p:cNvPr id="5" name="Footer Placeholder 4">
            <a:extLst>
              <a:ext uri="{FF2B5EF4-FFF2-40B4-BE49-F238E27FC236}">
                <a16:creationId xmlns:a16="http://schemas.microsoft.com/office/drawing/2014/main" id="{45BEE9AF-24D8-4EEC-A9A5-F6AAC30F2D71}"/>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E9C50891-A510-4138-952E-63C55F8D73C0}"/>
              </a:ext>
            </a:extLst>
          </p:cNvPr>
          <p:cNvSpPr>
            <a:spLocks noGrp="1"/>
          </p:cNvSpPr>
          <p:nvPr>
            <p:ph type="sldNum" sz="quarter" idx="12"/>
          </p:nvPr>
        </p:nvSpPr>
        <p:spPr/>
        <p:txBody>
          <a:bodyPr/>
          <a:lstStyle/>
          <a:p>
            <a:fld id="{8EF9C58E-6F8B-445B-A366-A99B7C659BD1}" type="slidenum">
              <a:rPr lang="en-GB" smtClean="0"/>
              <a:t>‹#›</a:t>
            </a:fld>
            <a:endParaRPr lang="en-GB"/>
          </a:p>
        </p:txBody>
      </p:sp>
    </p:spTree>
    <p:extLst>
      <p:ext uri="{BB962C8B-B14F-4D97-AF65-F5344CB8AC3E}">
        <p14:creationId xmlns:p14="http://schemas.microsoft.com/office/powerpoint/2010/main" val="408215439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D1771381-B048-4536-8DFF-2C9BC959E114}"/>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D5C98354-AC54-4810-972C-A5CD650A219D}"/>
              </a:ext>
            </a:extLst>
          </p:cNvPr>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470F4483-6E31-4AEC-AE4E-0FF95F7FB9B1}"/>
              </a:ext>
            </a:extLst>
          </p:cNvPr>
          <p:cNvSpPr>
            <a:spLocks noGrp="1"/>
          </p:cNvSpPr>
          <p:nvPr>
            <p:ph type="dt" sz="half" idx="10"/>
          </p:nvPr>
        </p:nvSpPr>
        <p:spPr/>
        <p:txBody>
          <a:bodyPr/>
          <a:lstStyle/>
          <a:p>
            <a:fld id="{52E46E00-32C0-4EB6-8456-F1E165CC1154}" type="datetimeFigureOut">
              <a:rPr lang="en-GB" smtClean="0"/>
              <a:t>29/06/2020</a:t>
            </a:fld>
            <a:endParaRPr lang="en-GB"/>
          </a:p>
        </p:txBody>
      </p:sp>
      <p:sp>
        <p:nvSpPr>
          <p:cNvPr id="5" name="Footer Placeholder 4">
            <a:extLst>
              <a:ext uri="{FF2B5EF4-FFF2-40B4-BE49-F238E27FC236}">
                <a16:creationId xmlns:a16="http://schemas.microsoft.com/office/drawing/2014/main" id="{0AC2B03D-950B-434F-8844-0F4BBA6CE37E}"/>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22A7ECE9-E0D9-496E-9FD7-77004A3F2551}"/>
              </a:ext>
            </a:extLst>
          </p:cNvPr>
          <p:cNvSpPr>
            <a:spLocks noGrp="1"/>
          </p:cNvSpPr>
          <p:nvPr>
            <p:ph type="sldNum" sz="quarter" idx="12"/>
          </p:nvPr>
        </p:nvSpPr>
        <p:spPr/>
        <p:txBody>
          <a:bodyPr/>
          <a:lstStyle/>
          <a:p>
            <a:fld id="{8EF9C58E-6F8B-445B-A366-A99B7C659BD1}" type="slidenum">
              <a:rPr lang="en-GB" smtClean="0"/>
              <a:t>‹#›</a:t>
            </a:fld>
            <a:endParaRPr lang="en-GB"/>
          </a:p>
        </p:txBody>
      </p:sp>
    </p:spTree>
    <p:extLst>
      <p:ext uri="{BB962C8B-B14F-4D97-AF65-F5344CB8AC3E}">
        <p14:creationId xmlns:p14="http://schemas.microsoft.com/office/powerpoint/2010/main" val="46165804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46B104FA-70ED-4D25-83A1-1925FAC9EB55}"/>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B6A8F7CC-FA94-447C-BE27-EC6A653546B1}"/>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0B85A2E9-F825-4378-BD4B-483E652A36B3}"/>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52E46E00-32C0-4EB6-8456-F1E165CC1154}" type="datetimeFigureOut">
              <a:rPr lang="en-GB" smtClean="0"/>
              <a:t>29/06/2020</a:t>
            </a:fld>
            <a:endParaRPr lang="en-GB"/>
          </a:p>
        </p:txBody>
      </p:sp>
      <p:sp>
        <p:nvSpPr>
          <p:cNvPr id="5" name="Footer Placeholder 4">
            <a:extLst>
              <a:ext uri="{FF2B5EF4-FFF2-40B4-BE49-F238E27FC236}">
                <a16:creationId xmlns:a16="http://schemas.microsoft.com/office/drawing/2014/main" id="{957D36D0-F715-400A-B034-678189C552AA}"/>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8C25147D-861C-413C-BD00-C7EB115D2416}"/>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8EF9C58E-6F8B-445B-A366-A99B7C659BD1}" type="slidenum">
              <a:rPr lang="en-GB" smtClean="0"/>
              <a:t>‹#›</a:t>
            </a:fld>
            <a:endParaRPr lang="en-GB"/>
          </a:p>
        </p:txBody>
      </p:sp>
    </p:spTree>
    <p:extLst>
      <p:ext uri="{BB962C8B-B14F-4D97-AF65-F5344CB8AC3E}">
        <p14:creationId xmlns:p14="http://schemas.microsoft.com/office/powerpoint/2010/main" val="142584602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2.xml"/><Relationship Id="rId5" Type="http://schemas.openxmlformats.org/officeDocument/2006/relationships/slide" Target="slide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4.png"/><Relationship Id="rId1" Type="http://schemas.openxmlformats.org/officeDocument/2006/relationships/slideLayout" Target="../slideLayouts/slideLayout2.xml"/><Relationship Id="rId6" Type="http://schemas.openxmlformats.org/officeDocument/2006/relationships/slide" Target="slide1.xml"/><Relationship Id="rId5" Type="http://schemas.openxmlformats.org/officeDocument/2006/relationships/slide" Target="slide3.xml"/><Relationship Id="rId4" Type="http://schemas.openxmlformats.org/officeDocument/2006/relationships/image" Target="../media/image5.png"/></Relationships>
</file>

<file path=ppt/slides/_rels/slide3.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4.png"/><Relationship Id="rId1" Type="http://schemas.openxmlformats.org/officeDocument/2006/relationships/slideLayout" Target="../slideLayouts/slideLayout2.xml"/><Relationship Id="rId6" Type="http://schemas.openxmlformats.org/officeDocument/2006/relationships/slide" Target="slide2.xml"/><Relationship Id="rId5" Type="http://schemas.openxmlformats.org/officeDocument/2006/relationships/slide" Target="slide4.xml"/><Relationship Id="rId4" Type="http://schemas.openxmlformats.org/officeDocument/2006/relationships/image" Target="../media/image5.png"/></Relationships>
</file>

<file path=ppt/slides/_rels/slide4.xml.rels><?xml version="1.0" encoding="UTF-8" standalone="yes"?>
<Relationships xmlns="http://schemas.openxmlformats.org/package/2006/relationships"><Relationship Id="rId8" Type="http://schemas.microsoft.com/office/2017/06/relationships/model3d" Target="../media/model3d1.glb"/><Relationship Id="rId13" Type="http://schemas.openxmlformats.org/officeDocument/2006/relationships/slide" Target="slide3.xml"/><Relationship Id="rId3" Type="http://schemas.microsoft.com/office/2007/relationships/hdphoto" Target="../media/hdphoto1.wdp"/><Relationship Id="rId7" Type="http://schemas.openxmlformats.org/officeDocument/2006/relationships/slide" Target="slide6.xml"/><Relationship Id="rId12" Type="http://schemas.openxmlformats.org/officeDocument/2006/relationships/slide" Target="slide8.xml"/><Relationship Id="rId2" Type="http://schemas.openxmlformats.org/officeDocument/2006/relationships/image" Target="../media/image4.png"/><Relationship Id="rId1" Type="http://schemas.openxmlformats.org/officeDocument/2006/relationships/slideLayout" Target="../slideLayouts/slideLayout2.xml"/><Relationship Id="rId6" Type="http://schemas.openxmlformats.org/officeDocument/2006/relationships/slide" Target="slide7.xml"/><Relationship Id="rId11" Type="http://schemas.openxmlformats.org/officeDocument/2006/relationships/image" Target="../media/image6.png"/><Relationship Id="rId5" Type="http://schemas.openxmlformats.org/officeDocument/2006/relationships/slide" Target="slide5.xml"/><Relationship Id="rId4" Type="http://schemas.openxmlformats.org/officeDocument/2006/relationships/image" Target="../media/image5.png"/><Relationship Id="rId9" Type="http://schemas.openxmlformats.org/officeDocument/2006/relationships/image" Target="../media/image6.png"/></Relationships>
</file>

<file path=ppt/slides/_rels/slide5.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4.png"/><Relationship Id="rId1" Type="http://schemas.openxmlformats.org/officeDocument/2006/relationships/slideLayout" Target="../slideLayouts/slideLayout2.xml"/><Relationship Id="rId6" Type="http://schemas.openxmlformats.org/officeDocument/2006/relationships/slide" Target="slide4.xml"/><Relationship Id="rId5" Type="http://schemas.openxmlformats.org/officeDocument/2006/relationships/image" Target="../media/image7.png"/><Relationship Id="rId4" Type="http://schemas.openxmlformats.org/officeDocument/2006/relationships/image" Target="../media/image5.png"/></Relationships>
</file>

<file path=ppt/slides/_rels/slide6.xml.rels><?xml version="1.0" encoding="UTF-8" standalone="yes"?>
<Relationships xmlns="http://schemas.openxmlformats.org/package/2006/relationships"><Relationship Id="rId8" Type="http://schemas.openxmlformats.org/officeDocument/2006/relationships/slide" Target="slide4.xml"/><Relationship Id="rId3" Type="http://schemas.microsoft.com/office/2007/relationships/hdphoto" Target="../media/hdphoto1.wdp"/><Relationship Id="rId7" Type="http://schemas.openxmlformats.org/officeDocument/2006/relationships/image" Target="../media/image10.jpeg"/><Relationship Id="rId2" Type="http://schemas.openxmlformats.org/officeDocument/2006/relationships/image" Target="../media/image4.png"/><Relationship Id="rId1" Type="http://schemas.openxmlformats.org/officeDocument/2006/relationships/slideLayout" Target="../slideLayouts/slideLayout2.xml"/><Relationship Id="rId6" Type="http://schemas.openxmlformats.org/officeDocument/2006/relationships/image" Target="../media/image9.jpeg"/><Relationship Id="rId5" Type="http://schemas.openxmlformats.org/officeDocument/2006/relationships/image" Target="../media/image8.jpeg"/><Relationship Id="rId4" Type="http://schemas.openxmlformats.org/officeDocument/2006/relationships/image" Target="../media/image5.png"/></Relationships>
</file>

<file path=ppt/slides/_rels/slide7.xml.rels><?xml version="1.0" encoding="UTF-8" standalone="yes"?>
<Relationships xmlns="http://schemas.openxmlformats.org/package/2006/relationships"><Relationship Id="rId8" Type="http://schemas.openxmlformats.org/officeDocument/2006/relationships/image" Target="../media/image14.jpeg"/><Relationship Id="rId13" Type="http://schemas.openxmlformats.org/officeDocument/2006/relationships/image" Target="../media/image19.jpeg"/><Relationship Id="rId18" Type="http://schemas.openxmlformats.org/officeDocument/2006/relationships/slide" Target="slide4.xml"/><Relationship Id="rId3" Type="http://schemas.microsoft.com/office/2007/relationships/hdphoto" Target="../media/hdphoto1.wdp"/><Relationship Id="rId7" Type="http://schemas.openxmlformats.org/officeDocument/2006/relationships/image" Target="../media/image13.jpeg"/><Relationship Id="rId12" Type="http://schemas.openxmlformats.org/officeDocument/2006/relationships/image" Target="../media/image18.jpeg"/><Relationship Id="rId17" Type="http://schemas.openxmlformats.org/officeDocument/2006/relationships/image" Target="../media/image23.jpeg"/><Relationship Id="rId2" Type="http://schemas.openxmlformats.org/officeDocument/2006/relationships/image" Target="../media/image4.png"/><Relationship Id="rId16" Type="http://schemas.openxmlformats.org/officeDocument/2006/relationships/image" Target="../media/image22.jpeg"/><Relationship Id="rId1" Type="http://schemas.openxmlformats.org/officeDocument/2006/relationships/slideLayout" Target="../slideLayouts/slideLayout2.xml"/><Relationship Id="rId6" Type="http://schemas.openxmlformats.org/officeDocument/2006/relationships/image" Target="../media/image12.jpeg"/><Relationship Id="rId11" Type="http://schemas.openxmlformats.org/officeDocument/2006/relationships/image" Target="../media/image17.jpeg"/><Relationship Id="rId5" Type="http://schemas.openxmlformats.org/officeDocument/2006/relationships/image" Target="../media/image11.jpeg"/><Relationship Id="rId15" Type="http://schemas.openxmlformats.org/officeDocument/2006/relationships/image" Target="../media/image21.jpeg"/><Relationship Id="rId10" Type="http://schemas.openxmlformats.org/officeDocument/2006/relationships/image" Target="../media/image16.jpeg"/><Relationship Id="rId4" Type="http://schemas.openxmlformats.org/officeDocument/2006/relationships/image" Target="../media/image5.png"/><Relationship Id="rId9" Type="http://schemas.openxmlformats.org/officeDocument/2006/relationships/image" Target="../media/image15.jpeg"/><Relationship Id="rId14" Type="http://schemas.openxmlformats.org/officeDocument/2006/relationships/image" Target="../media/image20.jpeg"/></Relationships>
</file>

<file path=ppt/slides/_rels/slide8.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4.png"/><Relationship Id="rId1" Type="http://schemas.openxmlformats.org/officeDocument/2006/relationships/slideLayout" Target="../slideLayouts/slideLayout2.xml"/><Relationship Id="rId6" Type="http://schemas.openxmlformats.org/officeDocument/2006/relationships/slide" Target="slide4.xml"/><Relationship Id="rId5" Type="http://schemas.openxmlformats.org/officeDocument/2006/relationships/slide" Target="slide9.xml"/><Relationship Id="rId4" Type="http://schemas.openxmlformats.org/officeDocument/2006/relationships/image" Target="../media/image5.png"/></Relationships>
</file>

<file path=ppt/slides/_rels/slide9.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4.png"/><Relationship Id="rId1" Type="http://schemas.openxmlformats.org/officeDocument/2006/relationships/slideLayout" Target="../slideLayouts/slideLayout2.xml"/><Relationship Id="rId6" Type="http://schemas.openxmlformats.org/officeDocument/2006/relationships/slide" Target="slide8.xml"/><Relationship Id="rId5" Type="http://schemas.openxmlformats.org/officeDocument/2006/relationships/slide" Target="slide10.xml"/><Relationship Id="rId4" Type="http://schemas.openxmlformats.org/officeDocument/2006/relationships/image" Target="../media/image5.png"/></Relationships>
</file>

<file path=ppt/slides/_rels/slide10.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4.png"/><Relationship Id="rId1" Type="http://schemas.openxmlformats.org/officeDocument/2006/relationships/slideLayout" Target="../slideLayouts/slideLayout2.xml"/><Relationship Id="rId6" Type="http://schemas.openxmlformats.org/officeDocument/2006/relationships/slide" Target="slide9.xml"/><Relationship Id="rId5" Type="http://schemas.openxmlformats.org/officeDocument/2006/relationships/slide" Target="slide11.xml"/><Relationship Id="rId4" Type="http://schemas.openxmlformats.org/officeDocument/2006/relationships/image" Target="../media/image5.png"/></Relationships>
</file>

<file path=ppt/slides/_rels/slide11.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4.png"/><Relationship Id="rId1" Type="http://schemas.openxmlformats.org/officeDocument/2006/relationships/slideLayout" Target="../slideLayouts/slideLayout2.xml"/><Relationship Id="rId6" Type="http://schemas.openxmlformats.org/officeDocument/2006/relationships/slide" Target="slide10.xml"/><Relationship Id="rId5" Type="http://schemas.openxmlformats.org/officeDocument/2006/relationships/slide" Target="slide12.xml"/><Relationship Id="rId4" Type="http://schemas.openxmlformats.org/officeDocument/2006/relationships/image" Target="../media/image5.png"/></Relationships>
</file>

<file path=ppt/slides/_rels/slide12.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4.png"/><Relationship Id="rId1" Type="http://schemas.openxmlformats.org/officeDocument/2006/relationships/slideLayout" Target="../slideLayouts/slideLayout2.xml"/><Relationship Id="rId6" Type="http://schemas.openxmlformats.org/officeDocument/2006/relationships/slide" Target="slide11.xml"/><Relationship Id="rId5" Type="http://schemas.openxmlformats.org/officeDocument/2006/relationships/slide" Target="slide13.xml"/><Relationship Id="rId4" Type="http://schemas.openxmlformats.org/officeDocument/2006/relationships/image" Target="../media/image5.png"/></Relationships>
</file>

<file path=ppt/slides/_rels/slide13.xml.rels><?xml version="1.0" encoding="UTF-8" standalone="yes"?>
<Relationships xmlns="http://schemas.openxmlformats.org/package/2006/relationships"><Relationship Id="rId3" Type="http://schemas.microsoft.com/office/2007/relationships/hdphoto" Target="../media/hdphoto1.wdp"/><Relationship Id="rId7" Type="http://schemas.openxmlformats.org/officeDocument/2006/relationships/slide" Target="slide12.xml"/><Relationship Id="rId2" Type="http://schemas.openxmlformats.org/officeDocument/2006/relationships/image" Target="../media/image4.png"/><Relationship Id="rId1" Type="http://schemas.openxmlformats.org/officeDocument/2006/relationships/slideLayout" Target="../slideLayouts/slideLayout2.xml"/><Relationship Id="rId6" Type="http://schemas.openxmlformats.org/officeDocument/2006/relationships/slide" Target="slide14.xml"/><Relationship Id="rId5" Type="http://schemas.openxmlformats.org/officeDocument/2006/relationships/hyperlink" Target="https://www.tlevels.gov.uk/" TargetMode="External"/><Relationship Id="rId4" Type="http://schemas.openxmlformats.org/officeDocument/2006/relationships/image" Target="../media/image5.png"/></Relationships>
</file>

<file path=ppt/slides/_rels/slide14.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4.png"/><Relationship Id="rId1" Type="http://schemas.openxmlformats.org/officeDocument/2006/relationships/slideLayout" Target="../slideLayouts/slideLayout2.xml"/><Relationship Id="rId6" Type="http://schemas.openxmlformats.org/officeDocument/2006/relationships/slide" Target="slide13.xml"/><Relationship Id="rId5" Type="http://schemas.openxmlformats.org/officeDocument/2006/relationships/slide" Target="slide15.xml"/><Relationship Id="rId4" Type="http://schemas.openxmlformats.org/officeDocument/2006/relationships/image" Target="../media/image5.png"/></Relationships>
</file>

<file path=ppt/slides/_rels/slide15.xml.rels><?xml version="1.0" encoding="UTF-8" standalone="yes"?>
<Relationships xmlns="http://schemas.openxmlformats.org/package/2006/relationships"><Relationship Id="rId8" Type="http://schemas.openxmlformats.org/officeDocument/2006/relationships/hyperlink" Target="http://www.buxton.derbyshire.sch.uk/" TargetMode="External"/><Relationship Id="rId13" Type="http://schemas.openxmlformats.org/officeDocument/2006/relationships/hyperlink" Target="http://www.aquinas.ac.uk/" TargetMode="External"/><Relationship Id="rId3" Type="http://schemas.microsoft.com/office/2007/relationships/hdphoto" Target="../media/hdphoto1.wdp"/><Relationship Id="rId7" Type="http://schemas.openxmlformats.org/officeDocument/2006/relationships/hyperlink" Target="https://www.ucas.com/" TargetMode="External"/><Relationship Id="rId12" Type="http://schemas.openxmlformats.org/officeDocument/2006/relationships/hyperlink" Target="http://www.camsfc.ac.uk/" TargetMode="External"/><Relationship Id="rId17" Type="http://schemas.openxmlformats.org/officeDocument/2006/relationships/slide" Target="slide14.xml"/><Relationship Id="rId2" Type="http://schemas.openxmlformats.org/officeDocument/2006/relationships/image" Target="../media/image4.png"/><Relationship Id="rId16" Type="http://schemas.openxmlformats.org/officeDocument/2006/relationships/slide" Target="slide16.xml"/><Relationship Id="rId1" Type="http://schemas.openxmlformats.org/officeDocument/2006/relationships/slideLayout" Target="../slideLayouts/slideLayout2.xml"/><Relationship Id="rId6" Type="http://schemas.openxmlformats.org/officeDocument/2006/relationships/hyperlink" Target="https://www.blc.ac.uk/about-blc/our-facilities/buxton-campus/" TargetMode="External"/><Relationship Id="rId11" Type="http://schemas.openxmlformats.org/officeDocument/2006/relationships/hyperlink" Target="http://www.ladymanners.derbyshire.sch.uk/" TargetMode="External"/><Relationship Id="rId5" Type="http://schemas.openxmlformats.org/officeDocument/2006/relationships/hyperlink" Target="https://arden.ac.uk/what-type-learner-are-you" TargetMode="External"/><Relationship Id="rId15" Type="http://schemas.openxmlformats.org/officeDocument/2006/relationships/hyperlink" Target="http://www.getmyfirstjob.co.uk/" TargetMode="External"/><Relationship Id="rId10" Type="http://schemas.openxmlformats.org/officeDocument/2006/relationships/hyperlink" Target="http://www.macclesfield.ac.uk/" TargetMode="External"/><Relationship Id="rId4" Type="http://schemas.openxmlformats.org/officeDocument/2006/relationships/image" Target="../media/image5.png"/><Relationship Id="rId9" Type="http://schemas.openxmlformats.org/officeDocument/2006/relationships/hyperlink" Target="http://www.blc.ac.uk/" TargetMode="External"/><Relationship Id="rId14" Type="http://schemas.openxmlformats.org/officeDocument/2006/relationships/hyperlink" Target="http://www.fallibroome.academy/" TargetMode="External"/></Relationships>
</file>

<file path=ppt/slides/_rels/slide16.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4.png"/><Relationship Id="rId1" Type="http://schemas.openxmlformats.org/officeDocument/2006/relationships/slideLayout" Target="../slideLayouts/slideLayout2.xml"/><Relationship Id="rId6" Type="http://schemas.openxmlformats.org/officeDocument/2006/relationships/slide" Target="slide15.xml"/><Relationship Id="rId5" Type="http://schemas.openxmlformats.org/officeDocument/2006/relationships/slide" Target="slide17.xml"/><Relationship Id="rId4" Type="http://schemas.openxmlformats.org/officeDocument/2006/relationships/image" Target="../media/image5.png"/></Relationships>
</file>

<file path=ppt/slides/_rels/slide17.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4.png"/><Relationship Id="rId1" Type="http://schemas.openxmlformats.org/officeDocument/2006/relationships/slideLayout" Target="../slideLayouts/slideLayout2.xml"/><Relationship Id="rId6" Type="http://schemas.openxmlformats.org/officeDocument/2006/relationships/slide" Target="slide16.xml"/><Relationship Id="rId5" Type="http://schemas.openxmlformats.org/officeDocument/2006/relationships/slide" Target="slide18.xml"/><Relationship Id="rId4" Type="http://schemas.openxmlformats.org/officeDocument/2006/relationships/image" Target="../media/image5.png"/></Relationships>
</file>

<file path=ppt/slides/_rels/slide18.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4.png"/><Relationship Id="rId1" Type="http://schemas.openxmlformats.org/officeDocument/2006/relationships/slideLayout" Target="../slideLayouts/slideLayout2.xml"/><Relationship Id="rId6" Type="http://schemas.openxmlformats.org/officeDocument/2006/relationships/slide" Target="slide17.xml"/><Relationship Id="rId5" Type="http://schemas.openxmlformats.org/officeDocument/2006/relationships/hyperlink" Target="https://www.gov.uk/child-benefit/eligibility" TargetMode="External"/><Relationship Id="rId4" Type="http://schemas.openxmlformats.org/officeDocument/2006/relationships/image" Target="../media/image5.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435FD661-6E4E-494B-83CD-46210B3B69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1378635"/>
            <a:ext cx="12196380" cy="5479366"/>
          </a:xfrm>
          <a:prstGeom prst="rect">
            <a:avLst/>
          </a:prstGeom>
        </p:spPr>
      </p:pic>
      <p:pic>
        <p:nvPicPr>
          <p:cNvPr id="7" name="Picture 6">
            <a:extLst>
              <a:ext uri="{FF2B5EF4-FFF2-40B4-BE49-F238E27FC236}">
                <a16:creationId xmlns:a16="http://schemas.microsoft.com/office/drawing/2014/main" id="{2188213C-93BA-4CB7-B89C-2B038DD398C9}"/>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89427" y="496840"/>
            <a:ext cx="9730155" cy="3252813"/>
          </a:xfrm>
          <a:prstGeom prst="rect">
            <a:avLst/>
          </a:prstGeom>
        </p:spPr>
      </p:pic>
      <p:pic>
        <p:nvPicPr>
          <p:cNvPr id="8" name="Picture 7">
            <a:extLst>
              <a:ext uri="{FF2B5EF4-FFF2-40B4-BE49-F238E27FC236}">
                <a16:creationId xmlns:a16="http://schemas.microsoft.com/office/drawing/2014/main" id="{7F8F8A6F-8A69-4F8C-9DA6-66E5EE4E494A}"/>
              </a:ext>
            </a:extLst>
          </p:cNvPr>
          <p:cNvPicPr>
            <a:picLocks noChangeAspect="1"/>
          </p:cNvPicPr>
          <p:nvPr/>
        </p:nvPicPr>
        <p:blipFill rotWithShape="1">
          <a:blip r:embed="rId4" cstate="print">
            <a:extLst>
              <a:ext uri="{28A0092B-C50C-407E-A947-70E740481C1C}">
                <a14:useLocalDpi xmlns:a14="http://schemas.microsoft.com/office/drawing/2010/main" val="0"/>
              </a:ext>
            </a:extLst>
          </a:blip>
          <a:srcRect r="73974"/>
          <a:stretch/>
        </p:blipFill>
        <p:spPr>
          <a:xfrm>
            <a:off x="10600954" y="4740812"/>
            <a:ext cx="1492572" cy="1917184"/>
          </a:xfrm>
          <a:prstGeom prst="rect">
            <a:avLst/>
          </a:prstGeom>
        </p:spPr>
      </p:pic>
      <p:sp>
        <p:nvSpPr>
          <p:cNvPr id="6" name="TextBox 5"/>
          <p:cNvSpPr txBox="1"/>
          <p:nvPr/>
        </p:nvSpPr>
        <p:spPr>
          <a:xfrm>
            <a:off x="2974554" y="3914906"/>
            <a:ext cx="6676222" cy="646331"/>
          </a:xfrm>
          <a:prstGeom prst="rect">
            <a:avLst/>
          </a:prstGeom>
          <a:noFill/>
        </p:spPr>
        <p:txBody>
          <a:bodyPr wrap="square" rtlCol="0">
            <a:spAutoFit/>
          </a:bodyPr>
          <a:lstStyle/>
          <a:p>
            <a:pPr algn="ctr"/>
            <a:r>
              <a:rPr lang="en-GB" sz="3600" dirty="0">
                <a:solidFill>
                  <a:srgbClr val="0070C0"/>
                </a:solidFill>
                <a:latin typeface="Impact" panose="020B0806030902050204" pitchFamily="34" charset="0"/>
              </a:rPr>
              <a:t>PATHWAYS</a:t>
            </a:r>
          </a:p>
        </p:txBody>
      </p:sp>
      <p:sp>
        <p:nvSpPr>
          <p:cNvPr id="9" name="Arrow: Striped Right 8">
            <a:hlinkClick r:id="rId5" action="ppaction://hlinksldjump"/>
            <a:extLst>
              <a:ext uri="{FF2B5EF4-FFF2-40B4-BE49-F238E27FC236}">
                <a16:creationId xmlns:a16="http://schemas.microsoft.com/office/drawing/2014/main" id="{D10D3BAE-ED8B-4421-BA15-B3A87185C5AE}"/>
              </a:ext>
            </a:extLst>
          </p:cNvPr>
          <p:cNvSpPr/>
          <p:nvPr/>
        </p:nvSpPr>
        <p:spPr>
          <a:xfrm>
            <a:off x="9551708" y="5987846"/>
            <a:ext cx="943897" cy="490281"/>
          </a:xfrm>
          <a:prstGeom prst="striped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NEXT</a:t>
            </a:r>
          </a:p>
        </p:txBody>
      </p:sp>
      <p:sp>
        <p:nvSpPr>
          <p:cNvPr id="10" name="TextBox 9">
            <a:extLst>
              <a:ext uri="{FF2B5EF4-FFF2-40B4-BE49-F238E27FC236}">
                <a16:creationId xmlns:a16="http://schemas.microsoft.com/office/drawing/2014/main" id="{FBB21162-92DF-4927-9D2B-C78CC6D8BAE4}"/>
              </a:ext>
            </a:extLst>
          </p:cNvPr>
          <p:cNvSpPr txBox="1"/>
          <p:nvPr/>
        </p:nvSpPr>
        <p:spPr>
          <a:xfrm>
            <a:off x="3799885" y="5991828"/>
            <a:ext cx="4109238" cy="369332"/>
          </a:xfrm>
          <a:prstGeom prst="rect">
            <a:avLst/>
          </a:prstGeom>
          <a:noFill/>
        </p:spPr>
        <p:txBody>
          <a:bodyPr wrap="square" rtlCol="0">
            <a:spAutoFit/>
          </a:bodyPr>
          <a:lstStyle/>
          <a:p>
            <a:r>
              <a:rPr lang="en-GB" b="1" u="sng" dirty="0"/>
              <a:t>Use the arrows to navigate the workbook</a:t>
            </a:r>
          </a:p>
        </p:txBody>
      </p:sp>
    </p:spTree>
    <p:extLst>
      <p:ext uri="{BB962C8B-B14F-4D97-AF65-F5344CB8AC3E}">
        <p14:creationId xmlns:p14="http://schemas.microsoft.com/office/powerpoint/2010/main" val="219557616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DAEC1B93-5C1D-43B3-B3D0-6D9544B5267C}"/>
              </a:ext>
            </a:extLst>
          </p:cNvPr>
          <p:cNvPicPr>
            <a:picLocks noChangeAspect="1"/>
          </p:cNvPicPr>
          <p:nvPr/>
        </p:nvPicPr>
        <p:blipFill rotWithShape="1">
          <a:blip r:embed="rId2">
            <a:duotone>
              <a:schemeClr val="accent1">
                <a:shade val="45000"/>
                <a:satMod val="135000"/>
              </a:schemeClr>
              <a:prstClr val="white"/>
            </a:duotone>
            <a:extLst>
              <a:ext uri="{BEBA8EAE-BF5A-486C-A8C5-ECC9F3942E4B}">
                <a14:imgProps xmlns:a14="http://schemas.microsoft.com/office/drawing/2010/main">
                  <a14:imgLayer r:embed="rId3">
                    <a14:imgEffect>
                      <a14:artisticPlasticWrap trans="100000"/>
                    </a14:imgEffect>
                  </a14:imgLayer>
                </a14:imgProps>
              </a:ext>
              <a:ext uri="{28A0092B-C50C-407E-A947-70E740481C1C}">
                <a14:useLocalDpi xmlns:a14="http://schemas.microsoft.com/office/drawing/2010/main" val="0"/>
              </a:ext>
            </a:extLst>
          </a:blip>
          <a:srcRect b="18092"/>
          <a:stretch/>
        </p:blipFill>
        <p:spPr>
          <a:xfrm>
            <a:off x="-4380" y="2352669"/>
            <a:ext cx="12196380" cy="4505331"/>
          </a:xfrm>
          <a:prstGeom prst="rect">
            <a:avLst/>
          </a:prstGeom>
          <a:ln>
            <a:gradFill>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ln>
        </p:spPr>
      </p:pic>
      <p:pic>
        <p:nvPicPr>
          <p:cNvPr id="7" name="Picture 6">
            <a:extLst>
              <a:ext uri="{FF2B5EF4-FFF2-40B4-BE49-F238E27FC236}">
                <a16:creationId xmlns:a16="http://schemas.microsoft.com/office/drawing/2014/main" id="{E3FB80B5-9CDC-4330-AFFF-F920D8792837}"/>
              </a:ext>
            </a:extLst>
          </p:cNvPr>
          <p:cNvPicPr>
            <a:picLocks noChangeAspect="1"/>
          </p:cNvPicPr>
          <p:nvPr/>
        </p:nvPicPr>
        <p:blipFill>
          <a:blip r:embed="rId4">
            <a:duotone>
              <a:schemeClr val="accent1">
                <a:shade val="45000"/>
                <a:satMod val="135000"/>
              </a:schemeClr>
              <a:prstClr val="white"/>
            </a:duotone>
          </a:blip>
          <a:stretch>
            <a:fillRect/>
          </a:stretch>
        </p:blipFill>
        <p:spPr>
          <a:xfrm>
            <a:off x="11484932" y="5834847"/>
            <a:ext cx="707068" cy="909087"/>
          </a:xfrm>
          <a:prstGeom prst="rect">
            <a:avLst/>
          </a:prstGeom>
        </p:spPr>
      </p:pic>
      <p:sp>
        <p:nvSpPr>
          <p:cNvPr id="3" name="Content Placeholder 2">
            <a:extLst>
              <a:ext uri="{FF2B5EF4-FFF2-40B4-BE49-F238E27FC236}">
                <a16:creationId xmlns:a16="http://schemas.microsoft.com/office/drawing/2014/main" id="{15028927-DC22-4542-B358-77DD7B1B4A4E}"/>
              </a:ext>
            </a:extLst>
          </p:cNvPr>
          <p:cNvSpPr>
            <a:spLocks noGrp="1"/>
          </p:cNvSpPr>
          <p:nvPr>
            <p:ph idx="1"/>
          </p:nvPr>
        </p:nvSpPr>
        <p:spPr>
          <a:xfrm>
            <a:off x="836010" y="1483509"/>
            <a:ext cx="10515600" cy="4351338"/>
          </a:xfrm>
        </p:spPr>
        <p:txBody>
          <a:bodyPr>
            <a:normAutofit/>
          </a:bodyPr>
          <a:lstStyle/>
          <a:p>
            <a:pPr marL="0" indent="0">
              <a:buNone/>
            </a:pPr>
            <a:r>
              <a:rPr lang="en-GB" sz="2200" dirty="0"/>
              <a:t>This work book has been compiled to help you:</a:t>
            </a:r>
          </a:p>
          <a:p>
            <a:pPr marL="0" indent="0">
              <a:buNone/>
            </a:pPr>
            <a:endParaRPr lang="en-GB" sz="2200" dirty="0"/>
          </a:p>
          <a:p>
            <a:pPr marL="0" indent="0">
              <a:buNone/>
            </a:pPr>
            <a:r>
              <a:rPr lang="en-GB" sz="2200" b="1" dirty="0">
                <a:solidFill>
                  <a:srgbClr val="0070C0"/>
                </a:solidFill>
              </a:rPr>
              <a:t>F</a:t>
            </a:r>
            <a:r>
              <a:rPr lang="en-GB" sz="2200" dirty="0"/>
              <a:t>ind out about your options for post-16 study.</a:t>
            </a:r>
          </a:p>
          <a:p>
            <a:pPr marL="0" indent="0">
              <a:buNone/>
            </a:pPr>
            <a:r>
              <a:rPr lang="en-GB" sz="2200" b="1" dirty="0">
                <a:solidFill>
                  <a:srgbClr val="0070C0"/>
                </a:solidFill>
              </a:rPr>
              <a:t>U</a:t>
            </a:r>
            <a:r>
              <a:rPr lang="en-GB" sz="2200" dirty="0"/>
              <a:t>nderstand the difference between college and sixth form, BTECs and A Levels, apprenticeships and traineeships.</a:t>
            </a:r>
          </a:p>
          <a:p>
            <a:pPr marL="0" indent="0">
              <a:buNone/>
            </a:pPr>
            <a:r>
              <a:rPr lang="en-GB" sz="2200" b="1" dirty="0">
                <a:solidFill>
                  <a:srgbClr val="0070C0"/>
                </a:solidFill>
              </a:rPr>
              <a:t>T</a:t>
            </a:r>
            <a:r>
              <a:rPr lang="en-GB" sz="2200" dirty="0"/>
              <a:t>ake part in taster days or virtual tours.</a:t>
            </a:r>
          </a:p>
          <a:p>
            <a:pPr marL="0" indent="0">
              <a:buNone/>
            </a:pPr>
            <a:r>
              <a:rPr lang="en-GB" sz="2200" b="1" dirty="0">
                <a:solidFill>
                  <a:srgbClr val="0070C0"/>
                </a:solidFill>
              </a:rPr>
              <a:t>U</a:t>
            </a:r>
            <a:r>
              <a:rPr lang="en-GB" sz="2200" dirty="0"/>
              <a:t>nravel the language of careers and training.</a:t>
            </a:r>
          </a:p>
          <a:p>
            <a:pPr marL="0" indent="0">
              <a:buNone/>
            </a:pPr>
            <a:r>
              <a:rPr lang="en-GB" sz="2200" b="1" dirty="0">
                <a:solidFill>
                  <a:srgbClr val="0070C0"/>
                </a:solidFill>
              </a:rPr>
              <a:t>R</a:t>
            </a:r>
            <a:r>
              <a:rPr lang="en-GB" sz="2200" dirty="0"/>
              <a:t>ecognise your skills and qualities and learn how to develop them.</a:t>
            </a:r>
          </a:p>
          <a:p>
            <a:pPr marL="0" indent="0">
              <a:buNone/>
            </a:pPr>
            <a:r>
              <a:rPr lang="en-GB" sz="2200" b="1" dirty="0">
                <a:solidFill>
                  <a:srgbClr val="0070C0"/>
                </a:solidFill>
              </a:rPr>
              <a:t>E</a:t>
            </a:r>
            <a:r>
              <a:rPr lang="en-GB" sz="2200" dirty="0"/>
              <a:t>xplore the variety of careers that you could enter and what it takes to succeed.</a:t>
            </a:r>
          </a:p>
          <a:p>
            <a:pPr marL="0" indent="0">
              <a:buNone/>
            </a:pPr>
            <a:r>
              <a:rPr lang="en-GB" sz="2200" b="1" dirty="0">
                <a:solidFill>
                  <a:srgbClr val="0070C0"/>
                </a:solidFill>
              </a:rPr>
              <a:t>S</a:t>
            </a:r>
            <a:r>
              <a:rPr lang="en-GB" sz="2200" dirty="0"/>
              <a:t>uccess – what does it mean to you?</a:t>
            </a:r>
          </a:p>
        </p:txBody>
      </p:sp>
      <p:sp>
        <p:nvSpPr>
          <p:cNvPr id="5" name="Title 1"/>
          <p:cNvSpPr>
            <a:spLocks noGrp="1"/>
          </p:cNvSpPr>
          <p:nvPr>
            <p:ph type="title"/>
          </p:nvPr>
        </p:nvSpPr>
        <p:spPr>
          <a:xfrm>
            <a:off x="838200" y="365125"/>
            <a:ext cx="10515600" cy="1325563"/>
          </a:xfrm>
        </p:spPr>
        <p:txBody>
          <a:bodyPr/>
          <a:lstStyle/>
          <a:p>
            <a:r>
              <a:rPr lang="en-GB" dirty="0">
                <a:latin typeface="Impact" panose="020B0806030902050204" pitchFamily="34" charset="0"/>
              </a:rPr>
              <a:t>WELCOME TO FUTURES 2020</a:t>
            </a:r>
          </a:p>
        </p:txBody>
      </p:sp>
      <p:sp>
        <p:nvSpPr>
          <p:cNvPr id="2" name="Arrow: Striped Right 1">
            <a:hlinkClick r:id="rId5" action="ppaction://hlinksldjump"/>
            <a:extLst>
              <a:ext uri="{FF2B5EF4-FFF2-40B4-BE49-F238E27FC236}">
                <a16:creationId xmlns:a16="http://schemas.microsoft.com/office/drawing/2014/main" id="{718681DE-D6F9-4BB1-9C5C-7ABA3FE3476B}"/>
              </a:ext>
            </a:extLst>
          </p:cNvPr>
          <p:cNvSpPr/>
          <p:nvPr/>
        </p:nvSpPr>
        <p:spPr>
          <a:xfrm>
            <a:off x="10474374" y="6002594"/>
            <a:ext cx="943897" cy="490281"/>
          </a:xfrm>
          <a:prstGeom prst="striped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NEXT</a:t>
            </a:r>
          </a:p>
        </p:txBody>
      </p:sp>
      <p:sp>
        <p:nvSpPr>
          <p:cNvPr id="9" name="Arrow: Left 8">
            <a:hlinkClick r:id="rId6" action="ppaction://hlinksldjump"/>
            <a:extLst>
              <a:ext uri="{FF2B5EF4-FFF2-40B4-BE49-F238E27FC236}">
                <a16:creationId xmlns:a16="http://schemas.microsoft.com/office/drawing/2014/main" id="{15975BCA-C24B-402E-AABD-8370354F4B39}"/>
              </a:ext>
            </a:extLst>
          </p:cNvPr>
          <p:cNvSpPr/>
          <p:nvPr/>
        </p:nvSpPr>
        <p:spPr>
          <a:xfrm>
            <a:off x="1556430" y="6002593"/>
            <a:ext cx="943897" cy="490281"/>
          </a:xfrm>
          <a:prstGeom prst="lef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BACK</a:t>
            </a:r>
          </a:p>
        </p:txBody>
      </p:sp>
    </p:spTree>
    <p:extLst>
      <p:ext uri="{BB962C8B-B14F-4D97-AF65-F5344CB8AC3E}">
        <p14:creationId xmlns:p14="http://schemas.microsoft.com/office/powerpoint/2010/main" val="64127530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DAEC1B93-5C1D-43B3-B3D0-6D9544B5267C}"/>
              </a:ext>
            </a:extLst>
          </p:cNvPr>
          <p:cNvPicPr>
            <a:picLocks noChangeAspect="1"/>
          </p:cNvPicPr>
          <p:nvPr/>
        </p:nvPicPr>
        <p:blipFill rotWithShape="1">
          <a:blip r:embed="rId2">
            <a:duotone>
              <a:schemeClr val="accent1">
                <a:shade val="45000"/>
                <a:satMod val="135000"/>
              </a:schemeClr>
              <a:prstClr val="white"/>
            </a:duotone>
            <a:extLst>
              <a:ext uri="{BEBA8EAE-BF5A-486C-A8C5-ECC9F3942E4B}">
                <a14:imgProps xmlns:a14="http://schemas.microsoft.com/office/drawing/2010/main">
                  <a14:imgLayer r:embed="rId3">
                    <a14:imgEffect>
                      <a14:artisticPlasticWrap trans="100000"/>
                    </a14:imgEffect>
                  </a14:imgLayer>
                </a14:imgProps>
              </a:ext>
              <a:ext uri="{28A0092B-C50C-407E-A947-70E740481C1C}">
                <a14:useLocalDpi xmlns:a14="http://schemas.microsoft.com/office/drawing/2010/main" val="0"/>
              </a:ext>
            </a:extLst>
          </a:blip>
          <a:srcRect b="18092"/>
          <a:stretch/>
        </p:blipFill>
        <p:spPr>
          <a:xfrm>
            <a:off x="-4380" y="2352669"/>
            <a:ext cx="12196380" cy="4505331"/>
          </a:xfrm>
          <a:prstGeom prst="rect">
            <a:avLst/>
          </a:prstGeom>
          <a:ln>
            <a:gradFill>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ln>
        </p:spPr>
      </p:pic>
      <p:pic>
        <p:nvPicPr>
          <p:cNvPr id="7" name="Picture 6">
            <a:extLst>
              <a:ext uri="{FF2B5EF4-FFF2-40B4-BE49-F238E27FC236}">
                <a16:creationId xmlns:a16="http://schemas.microsoft.com/office/drawing/2014/main" id="{E3FB80B5-9CDC-4330-AFFF-F920D8792837}"/>
              </a:ext>
            </a:extLst>
          </p:cNvPr>
          <p:cNvPicPr>
            <a:picLocks noChangeAspect="1"/>
          </p:cNvPicPr>
          <p:nvPr/>
        </p:nvPicPr>
        <p:blipFill>
          <a:blip r:embed="rId4">
            <a:duotone>
              <a:schemeClr val="accent1">
                <a:shade val="45000"/>
                <a:satMod val="135000"/>
              </a:schemeClr>
              <a:prstClr val="white"/>
            </a:duotone>
          </a:blip>
          <a:stretch>
            <a:fillRect/>
          </a:stretch>
        </p:blipFill>
        <p:spPr>
          <a:xfrm>
            <a:off x="11484932" y="5834847"/>
            <a:ext cx="707068" cy="909087"/>
          </a:xfrm>
          <a:prstGeom prst="rect">
            <a:avLst/>
          </a:prstGeom>
        </p:spPr>
      </p:pic>
      <p:sp>
        <p:nvSpPr>
          <p:cNvPr id="3" name="Content Placeholder 2">
            <a:extLst>
              <a:ext uri="{FF2B5EF4-FFF2-40B4-BE49-F238E27FC236}">
                <a16:creationId xmlns:a16="http://schemas.microsoft.com/office/drawing/2014/main" id="{15028927-DC22-4542-B358-77DD7B1B4A4E}"/>
              </a:ext>
            </a:extLst>
          </p:cNvPr>
          <p:cNvSpPr>
            <a:spLocks noGrp="1"/>
          </p:cNvSpPr>
          <p:nvPr>
            <p:ph idx="1"/>
          </p:nvPr>
        </p:nvSpPr>
        <p:spPr>
          <a:xfrm>
            <a:off x="836010" y="1483509"/>
            <a:ext cx="10515600" cy="4351338"/>
          </a:xfrm>
        </p:spPr>
        <p:txBody>
          <a:bodyPr>
            <a:normAutofit/>
          </a:bodyPr>
          <a:lstStyle/>
          <a:p>
            <a:r>
              <a:rPr lang="en-US" sz="2200" dirty="0"/>
              <a:t>What do we mean when we talk about pathways?</a:t>
            </a:r>
            <a:r>
              <a:rPr lang="en-GB" sz="2200" dirty="0"/>
              <a:t> – put simply, the pathway is the route you take to get to your chosen goal. You may choose to go to a sixth form or to college, you might want to become an apprentice or go to university. You may choose to do all of these!!!</a:t>
            </a:r>
          </a:p>
          <a:p>
            <a:r>
              <a:rPr lang="en-US" sz="2200" dirty="0"/>
              <a:t>For some jobs a degree is </a:t>
            </a:r>
            <a:r>
              <a:rPr lang="en-US" sz="2200" b="1" dirty="0"/>
              <a:t>mandatory</a:t>
            </a:r>
            <a:r>
              <a:rPr lang="en-US" sz="2200" dirty="0"/>
              <a:t> (essential) – for example you cannot become a doctor without studying medicine at university. However, for many other jobs you can choose the training method that suits you best. </a:t>
            </a:r>
          </a:p>
          <a:p>
            <a:r>
              <a:rPr lang="en-US" sz="2200" dirty="0"/>
              <a:t>But how do you choose which route to take?  In the next few slides we will look at the options available to you and how they differ. Remember, there are lots of choices for a reason as we are all individual and have different needs. Think of it like a pair of trainers – you need to find the ones that fit </a:t>
            </a:r>
            <a:r>
              <a:rPr lang="en-US" sz="2200" b="1" dirty="0"/>
              <a:t>you</a:t>
            </a:r>
            <a:r>
              <a:rPr lang="en-US" sz="2200" dirty="0"/>
              <a:t> best and are the most comfortable. They won’t last forever but they need to work for the couple of years you may have them!</a:t>
            </a:r>
          </a:p>
        </p:txBody>
      </p:sp>
      <p:sp>
        <p:nvSpPr>
          <p:cNvPr id="5" name="Title 1"/>
          <p:cNvSpPr>
            <a:spLocks noGrp="1"/>
          </p:cNvSpPr>
          <p:nvPr>
            <p:ph type="title"/>
          </p:nvPr>
        </p:nvSpPr>
        <p:spPr>
          <a:xfrm>
            <a:off x="838200" y="365125"/>
            <a:ext cx="10515600" cy="1325563"/>
          </a:xfrm>
        </p:spPr>
        <p:txBody>
          <a:bodyPr/>
          <a:lstStyle/>
          <a:p>
            <a:pPr marL="0" indent="0"/>
            <a:r>
              <a:rPr lang="en-US" dirty="0">
                <a:latin typeface="Impact" panose="020B0806030902050204" pitchFamily="34" charset="0"/>
              </a:rPr>
              <a:t>PATHWAYS</a:t>
            </a:r>
          </a:p>
        </p:txBody>
      </p:sp>
      <p:sp>
        <p:nvSpPr>
          <p:cNvPr id="6" name="Arrow: Striped Right 5">
            <a:hlinkClick r:id="rId5" action="ppaction://hlinksldjump"/>
            <a:extLst>
              <a:ext uri="{FF2B5EF4-FFF2-40B4-BE49-F238E27FC236}">
                <a16:creationId xmlns:a16="http://schemas.microsoft.com/office/drawing/2014/main" id="{F77BB615-051B-4C04-A102-9F9458880998}"/>
              </a:ext>
            </a:extLst>
          </p:cNvPr>
          <p:cNvSpPr/>
          <p:nvPr/>
        </p:nvSpPr>
        <p:spPr>
          <a:xfrm>
            <a:off x="10474374" y="6002594"/>
            <a:ext cx="943897" cy="490281"/>
          </a:xfrm>
          <a:prstGeom prst="striped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NEXT</a:t>
            </a:r>
          </a:p>
        </p:txBody>
      </p:sp>
      <p:sp>
        <p:nvSpPr>
          <p:cNvPr id="9" name="Arrow: Left 8">
            <a:hlinkClick r:id="rId6" action="ppaction://hlinksldjump"/>
            <a:extLst>
              <a:ext uri="{FF2B5EF4-FFF2-40B4-BE49-F238E27FC236}">
                <a16:creationId xmlns:a16="http://schemas.microsoft.com/office/drawing/2014/main" id="{EAEA8DFC-4364-411F-8C1C-0CBB6AC83A7B}"/>
              </a:ext>
            </a:extLst>
          </p:cNvPr>
          <p:cNvSpPr/>
          <p:nvPr/>
        </p:nvSpPr>
        <p:spPr>
          <a:xfrm>
            <a:off x="1556430" y="6002593"/>
            <a:ext cx="943897" cy="490281"/>
          </a:xfrm>
          <a:prstGeom prst="lef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BACK</a:t>
            </a:r>
          </a:p>
        </p:txBody>
      </p:sp>
    </p:spTree>
    <p:extLst>
      <p:ext uri="{BB962C8B-B14F-4D97-AF65-F5344CB8AC3E}">
        <p14:creationId xmlns:p14="http://schemas.microsoft.com/office/powerpoint/2010/main" val="240484014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DAEC1B93-5C1D-43B3-B3D0-6D9544B5267C}"/>
              </a:ext>
            </a:extLst>
          </p:cNvPr>
          <p:cNvPicPr>
            <a:picLocks noChangeAspect="1"/>
          </p:cNvPicPr>
          <p:nvPr/>
        </p:nvPicPr>
        <p:blipFill rotWithShape="1">
          <a:blip r:embed="rId2">
            <a:duotone>
              <a:schemeClr val="accent1">
                <a:shade val="45000"/>
                <a:satMod val="135000"/>
              </a:schemeClr>
              <a:prstClr val="white"/>
            </a:duotone>
            <a:extLst>
              <a:ext uri="{BEBA8EAE-BF5A-486C-A8C5-ECC9F3942E4B}">
                <a14:imgProps xmlns:a14="http://schemas.microsoft.com/office/drawing/2010/main">
                  <a14:imgLayer r:embed="rId3">
                    <a14:imgEffect>
                      <a14:artisticPlasticWrap trans="100000"/>
                    </a14:imgEffect>
                  </a14:imgLayer>
                </a14:imgProps>
              </a:ext>
              <a:ext uri="{28A0092B-C50C-407E-A947-70E740481C1C}">
                <a14:useLocalDpi xmlns:a14="http://schemas.microsoft.com/office/drawing/2010/main" val="0"/>
              </a:ext>
            </a:extLst>
          </a:blip>
          <a:srcRect b="18092"/>
          <a:stretch/>
        </p:blipFill>
        <p:spPr>
          <a:xfrm>
            <a:off x="-4381" y="2364790"/>
            <a:ext cx="12196380" cy="4505331"/>
          </a:xfrm>
          <a:prstGeom prst="rect">
            <a:avLst/>
          </a:prstGeom>
          <a:ln>
            <a:gradFill>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ln>
        </p:spPr>
      </p:pic>
      <p:pic>
        <p:nvPicPr>
          <p:cNvPr id="7" name="Picture 6">
            <a:extLst>
              <a:ext uri="{FF2B5EF4-FFF2-40B4-BE49-F238E27FC236}">
                <a16:creationId xmlns:a16="http://schemas.microsoft.com/office/drawing/2014/main" id="{E3FB80B5-9CDC-4330-AFFF-F920D8792837}"/>
              </a:ext>
            </a:extLst>
          </p:cNvPr>
          <p:cNvPicPr>
            <a:picLocks noChangeAspect="1"/>
          </p:cNvPicPr>
          <p:nvPr/>
        </p:nvPicPr>
        <p:blipFill>
          <a:blip r:embed="rId4">
            <a:duotone>
              <a:schemeClr val="accent1">
                <a:shade val="45000"/>
                <a:satMod val="135000"/>
              </a:schemeClr>
              <a:prstClr val="white"/>
            </a:duotone>
          </a:blip>
          <a:stretch>
            <a:fillRect/>
          </a:stretch>
        </p:blipFill>
        <p:spPr>
          <a:xfrm>
            <a:off x="11484932" y="5834847"/>
            <a:ext cx="707068" cy="909087"/>
          </a:xfrm>
          <a:prstGeom prst="rect">
            <a:avLst/>
          </a:prstGeom>
        </p:spPr>
      </p:pic>
      <p:sp>
        <p:nvSpPr>
          <p:cNvPr id="10" name="Thought Bubble: Cloud 9">
            <a:extLst>
              <a:ext uri="{FF2B5EF4-FFF2-40B4-BE49-F238E27FC236}">
                <a16:creationId xmlns:a16="http://schemas.microsoft.com/office/drawing/2014/main" id="{D9FC5748-A75B-410D-A007-615FC176277E}"/>
              </a:ext>
            </a:extLst>
          </p:cNvPr>
          <p:cNvSpPr/>
          <p:nvPr/>
        </p:nvSpPr>
        <p:spPr>
          <a:xfrm>
            <a:off x="3020746" y="353735"/>
            <a:ext cx="3671667" cy="1547447"/>
          </a:xfrm>
          <a:prstGeom prst="cloudCallou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Where can I go after my GCSES?</a:t>
            </a:r>
          </a:p>
        </p:txBody>
      </p:sp>
      <p:sp>
        <p:nvSpPr>
          <p:cNvPr id="11" name="TextBox 10">
            <a:extLst>
              <a:ext uri="{FF2B5EF4-FFF2-40B4-BE49-F238E27FC236}">
                <a16:creationId xmlns:a16="http://schemas.microsoft.com/office/drawing/2014/main" id="{BDA5815C-FAFC-4776-B689-17DE748EEA71}"/>
              </a:ext>
            </a:extLst>
          </p:cNvPr>
          <p:cNvSpPr txBox="1"/>
          <p:nvPr/>
        </p:nvSpPr>
        <p:spPr>
          <a:xfrm>
            <a:off x="6821812" y="960497"/>
            <a:ext cx="5090788" cy="3477875"/>
          </a:xfrm>
          <a:prstGeom prst="rect">
            <a:avLst/>
          </a:prstGeom>
          <a:noFill/>
        </p:spPr>
        <p:txBody>
          <a:bodyPr wrap="square" rtlCol="0">
            <a:spAutoFit/>
          </a:bodyPr>
          <a:lstStyle/>
          <a:p>
            <a:pPr marL="342900" indent="-342900">
              <a:buFont typeface="Arial" panose="020B0604020202020204" pitchFamily="34" charset="0"/>
              <a:buChar char="•"/>
            </a:pPr>
            <a:r>
              <a:rPr lang="en-US" sz="2200" dirty="0"/>
              <a:t>What are the main differences between sixth form or college?</a:t>
            </a:r>
          </a:p>
          <a:p>
            <a:pPr marL="342900" indent="-342900">
              <a:buFont typeface="Arial" panose="020B0604020202020204" pitchFamily="34" charset="0"/>
              <a:buChar char="•"/>
            </a:pPr>
            <a:endParaRPr lang="en-US" sz="2200" dirty="0"/>
          </a:p>
          <a:p>
            <a:pPr marL="342900" indent="-342900">
              <a:buFont typeface="Arial" panose="020B0604020202020204" pitchFamily="34" charset="0"/>
              <a:buChar char="•"/>
            </a:pPr>
            <a:r>
              <a:rPr lang="en-US" sz="2200" dirty="0"/>
              <a:t>On a piece of paper try to list as many features/differences that you can. </a:t>
            </a:r>
          </a:p>
          <a:p>
            <a:endParaRPr lang="en-US" sz="2200" dirty="0"/>
          </a:p>
          <a:p>
            <a:pPr marL="342900" indent="-342900">
              <a:buFont typeface="Arial" panose="020B0604020202020204" pitchFamily="34" charset="0"/>
              <a:buChar char="•"/>
            </a:pPr>
            <a:r>
              <a:rPr lang="en-US" sz="2200" dirty="0"/>
              <a:t>When you have finished, click on each of the boxes to reveal the answers. Then click next (below) to continue to the next section.</a:t>
            </a:r>
          </a:p>
        </p:txBody>
      </p:sp>
      <p:sp>
        <p:nvSpPr>
          <p:cNvPr id="3" name="Rounded Rectangle 2">
            <a:hlinkClick r:id="rId5" action="ppaction://hlinksldjump"/>
          </p:cNvPr>
          <p:cNvSpPr/>
          <p:nvPr/>
        </p:nvSpPr>
        <p:spPr>
          <a:xfrm>
            <a:off x="2866553" y="4638726"/>
            <a:ext cx="2066919" cy="1410159"/>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Sixth form</a:t>
            </a:r>
          </a:p>
        </p:txBody>
      </p:sp>
      <p:sp>
        <p:nvSpPr>
          <p:cNvPr id="15" name="Rounded Rectangle 14">
            <a:hlinkClick r:id="rId6" action="ppaction://hlinksldjump"/>
          </p:cNvPr>
          <p:cNvSpPr/>
          <p:nvPr/>
        </p:nvSpPr>
        <p:spPr>
          <a:xfrm>
            <a:off x="8041229" y="4592434"/>
            <a:ext cx="2066919" cy="1410159"/>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Apprenticeship</a:t>
            </a:r>
          </a:p>
        </p:txBody>
      </p:sp>
      <p:sp>
        <p:nvSpPr>
          <p:cNvPr id="16" name="Rounded Rectangle 15">
            <a:hlinkClick r:id="rId7" action="ppaction://hlinksldjump"/>
          </p:cNvPr>
          <p:cNvSpPr/>
          <p:nvPr/>
        </p:nvSpPr>
        <p:spPr>
          <a:xfrm>
            <a:off x="5453891" y="4638726"/>
            <a:ext cx="2066919" cy="1410159"/>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College</a:t>
            </a:r>
          </a:p>
        </p:txBody>
      </p:sp>
      <mc:AlternateContent xmlns:mc="http://schemas.openxmlformats.org/markup-compatibility/2006" xmlns:am3d="http://schemas.microsoft.com/office/drawing/2017/model3d">
        <mc:Choice Requires="am3d">
          <p:graphicFrame>
            <p:nvGraphicFramePr>
              <p:cNvPr id="2" name="3D Model 1" descr="Thinking Face Emoji">
                <a:extLst>
                  <a:ext uri="{FF2B5EF4-FFF2-40B4-BE49-F238E27FC236}">
                    <a16:creationId xmlns:a16="http://schemas.microsoft.com/office/drawing/2014/main" id="{944BBA80-EF37-4B34-8E22-6B443EBF3EBD}"/>
                  </a:ext>
                </a:extLst>
              </p:cNvPr>
              <p:cNvGraphicFramePr>
                <a:graphicFrameLocks noChangeAspect="1"/>
              </p:cNvGraphicFramePr>
              <p:nvPr>
                <p:extLst>
                  <p:ext uri="{D42A27DB-BD31-4B8C-83A1-F6EECF244321}">
                    <p14:modId xmlns:p14="http://schemas.microsoft.com/office/powerpoint/2010/main" val="1314849281"/>
                  </p:ext>
                </p:extLst>
              </p:nvPr>
            </p:nvGraphicFramePr>
            <p:xfrm>
              <a:off x="639541" y="888919"/>
              <a:ext cx="3037882" cy="3418807"/>
            </p:xfrm>
            <a:graphic>
              <a:graphicData uri="http://schemas.microsoft.com/office/drawing/2017/model3d">
                <am3d:model3d r:embed="rId8">
                  <am3d:spPr>
                    <a:xfrm>
                      <a:off x="0" y="0"/>
                      <a:ext cx="3037882" cy="3418807"/>
                    </a:xfrm>
                    <a:prstGeom prst="rect">
                      <a:avLst/>
                    </a:prstGeom>
                  </am3d:spPr>
                  <am3d:camera>
                    <am3d:pos x="0" y="0" z="78335969"/>
                    <am3d:up dx="0" dy="36000000" dz="0"/>
                    <am3d:lookAt x="0" y="0" z="0"/>
                    <am3d:perspective fov="2700000"/>
                  </am3d:camera>
                  <am3d:trans>
                    <am3d:meterPerModelUnit n="89687" d="1000000"/>
                    <am3d:preTrans dx="3" dy="-16951004" dz="-1048983"/>
                    <am3d:scale>
                      <am3d:sx n="1000000" d="1000000"/>
                      <am3d:sy n="1000000" d="1000000"/>
                      <am3d:sz n="1000000" d="1000000"/>
                    </am3d:scale>
                    <am3d:rot ax="489004" ay="1807314" az="246647"/>
                    <am3d:postTrans dx="0" dy="0" dz="0"/>
                  </am3d:trans>
                  <am3d:raster rName="Office3DRenderer" rVer="16.0.8326">
                    <am3d:blip r:embed="rId9"/>
                  </am3d:raster>
                  <am3d:objViewport viewportSz="5418666"/>
                  <am3d:ambientLight>
                    <am3d:clr>
                      <a:scrgbClr r="50000" g="50000" b="50000"/>
                    </am3d:clr>
                    <am3d:illuminance n="500000" d="1000000"/>
                  </am3d:ambientLight>
                  <am3d:ptLight rad="0">
                    <am3d:clr>
                      <a:scrgbClr r="100000" g="75000" b="50000"/>
                    </am3d:clr>
                    <am3d:intensity n="9765625" d="1000000"/>
                    <am3d:pos x="21959998" y="70920001" z="16344003"/>
                  </am3d:ptLight>
                  <am3d:ptLight rad="0">
                    <am3d:clr>
                      <a:scrgbClr r="40000" g="60000" b="95000"/>
                    </am3d:clr>
                    <am3d:intensity n="12250000" d="1000000"/>
                    <am3d:pos x="-37964106" y="51130435" z="57631972"/>
                  </am3d:ptLight>
                  <am3d:ptLight rad="0">
                    <am3d:clr>
                      <a:scrgbClr r="86837" g="72700" b="100000"/>
                    </am3d:clr>
                    <am3d:intensity n="3125000" d="1000000"/>
                    <am3d:pos x="-37739122" y="58056624" z="-34769649"/>
                  </am3d:ptLight>
                </am3d:model3d>
              </a:graphicData>
            </a:graphic>
          </p:graphicFrame>
        </mc:Choice>
        <mc:Fallback xmlns="">
          <p:pic>
            <p:nvPicPr>
              <p:cNvPr id="2" name="3D Model 1" descr="Thinking Face Emoji">
                <a:extLst>
                  <a:ext uri="{FF2B5EF4-FFF2-40B4-BE49-F238E27FC236}">
                    <a16:creationId xmlns:a16="http://schemas.microsoft.com/office/drawing/2014/main" id="{944BBA80-EF37-4B34-8E22-6B443EBF3EBD}"/>
                  </a:ext>
                </a:extLst>
              </p:cNvPr>
              <p:cNvPicPr>
                <a:picLocks noGrp="1" noRot="1" noChangeAspect="1" noMove="1" noResize="1" noEditPoints="1" noAdjustHandles="1" noChangeArrowheads="1" noChangeShapeType="1" noCrop="1"/>
              </p:cNvPicPr>
              <p:nvPr/>
            </p:nvPicPr>
            <p:blipFill>
              <a:blip r:embed="rId11"/>
              <a:stretch>
                <a:fillRect/>
              </a:stretch>
            </p:blipFill>
            <p:spPr>
              <a:xfrm>
                <a:off x="639541" y="888919"/>
                <a:ext cx="3037882" cy="3418807"/>
              </a:xfrm>
              <a:prstGeom prst="rect">
                <a:avLst/>
              </a:prstGeom>
            </p:spPr>
          </p:pic>
        </mc:Fallback>
      </mc:AlternateContent>
      <p:sp>
        <p:nvSpPr>
          <p:cNvPr id="5" name="TextBox 4">
            <a:extLst>
              <a:ext uri="{FF2B5EF4-FFF2-40B4-BE49-F238E27FC236}">
                <a16:creationId xmlns:a16="http://schemas.microsoft.com/office/drawing/2014/main" id="{9112D165-BFBD-48D2-953E-BE9B9CAAC01D}"/>
              </a:ext>
            </a:extLst>
          </p:cNvPr>
          <p:cNvSpPr txBox="1"/>
          <p:nvPr/>
        </p:nvSpPr>
        <p:spPr>
          <a:xfrm>
            <a:off x="7046440" y="249520"/>
            <a:ext cx="3392557" cy="769441"/>
          </a:xfrm>
          <a:prstGeom prst="rect">
            <a:avLst/>
          </a:prstGeom>
          <a:noFill/>
        </p:spPr>
        <p:txBody>
          <a:bodyPr wrap="square" rtlCol="0">
            <a:spAutoFit/>
          </a:bodyPr>
          <a:lstStyle/>
          <a:p>
            <a:r>
              <a:rPr lang="en-GB" sz="4400" dirty="0">
                <a:latin typeface="Impact" panose="020B0806030902050204" pitchFamily="34" charset="0"/>
              </a:rPr>
              <a:t>TASK</a:t>
            </a:r>
          </a:p>
        </p:txBody>
      </p:sp>
      <p:sp>
        <p:nvSpPr>
          <p:cNvPr id="12" name="Arrow: Striped Right 11">
            <a:hlinkClick r:id="rId12" action="ppaction://hlinksldjump"/>
            <a:extLst>
              <a:ext uri="{FF2B5EF4-FFF2-40B4-BE49-F238E27FC236}">
                <a16:creationId xmlns:a16="http://schemas.microsoft.com/office/drawing/2014/main" id="{FED24DC8-B4CE-4693-81F6-F7800332B61B}"/>
              </a:ext>
            </a:extLst>
          </p:cNvPr>
          <p:cNvSpPr/>
          <p:nvPr/>
        </p:nvSpPr>
        <p:spPr>
          <a:xfrm>
            <a:off x="10474374" y="6002594"/>
            <a:ext cx="943897" cy="490281"/>
          </a:xfrm>
          <a:prstGeom prst="striped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NEXT</a:t>
            </a:r>
          </a:p>
        </p:txBody>
      </p:sp>
      <p:sp>
        <p:nvSpPr>
          <p:cNvPr id="14" name="Arrow: Left 13">
            <a:hlinkClick r:id="rId13" action="ppaction://hlinksldjump"/>
            <a:extLst>
              <a:ext uri="{FF2B5EF4-FFF2-40B4-BE49-F238E27FC236}">
                <a16:creationId xmlns:a16="http://schemas.microsoft.com/office/drawing/2014/main" id="{1A18C0E5-4E9E-44C3-9BD8-A7F4DC1CD0EF}"/>
              </a:ext>
            </a:extLst>
          </p:cNvPr>
          <p:cNvSpPr/>
          <p:nvPr/>
        </p:nvSpPr>
        <p:spPr>
          <a:xfrm>
            <a:off x="1556430" y="6002593"/>
            <a:ext cx="943897" cy="490281"/>
          </a:xfrm>
          <a:prstGeom prst="lef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BACK</a:t>
            </a:r>
          </a:p>
        </p:txBody>
      </p:sp>
    </p:spTree>
    <p:extLst>
      <p:ext uri="{BB962C8B-B14F-4D97-AF65-F5344CB8AC3E}">
        <p14:creationId xmlns:p14="http://schemas.microsoft.com/office/powerpoint/2010/main" val="339378311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DAEC1B93-5C1D-43B3-B3D0-6D9544B5267C}"/>
              </a:ext>
            </a:extLst>
          </p:cNvPr>
          <p:cNvPicPr>
            <a:picLocks noChangeAspect="1"/>
          </p:cNvPicPr>
          <p:nvPr/>
        </p:nvPicPr>
        <p:blipFill rotWithShape="1">
          <a:blip r:embed="rId2">
            <a:duotone>
              <a:schemeClr val="accent1">
                <a:shade val="45000"/>
                <a:satMod val="135000"/>
              </a:schemeClr>
              <a:prstClr val="white"/>
            </a:duotone>
            <a:extLst>
              <a:ext uri="{BEBA8EAE-BF5A-486C-A8C5-ECC9F3942E4B}">
                <a14:imgProps xmlns:a14="http://schemas.microsoft.com/office/drawing/2010/main">
                  <a14:imgLayer r:embed="rId3">
                    <a14:imgEffect>
                      <a14:artisticPlasticWrap trans="100000"/>
                    </a14:imgEffect>
                  </a14:imgLayer>
                </a14:imgProps>
              </a:ext>
              <a:ext uri="{28A0092B-C50C-407E-A947-70E740481C1C}">
                <a14:useLocalDpi xmlns:a14="http://schemas.microsoft.com/office/drawing/2010/main" val="0"/>
              </a:ext>
            </a:extLst>
          </a:blip>
          <a:srcRect b="18092"/>
          <a:stretch/>
        </p:blipFill>
        <p:spPr>
          <a:xfrm>
            <a:off x="0" y="2352669"/>
            <a:ext cx="12196380" cy="4505331"/>
          </a:xfrm>
          <a:prstGeom prst="rect">
            <a:avLst/>
          </a:prstGeom>
          <a:ln>
            <a:gradFill>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ln>
        </p:spPr>
      </p:pic>
      <p:pic>
        <p:nvPicPr>
          <p:cNvPr id="7" name="Picture 6">
            <a:extLst>
              <a:ext uri="{FF2B5EF4-FFF2-40B4-BE49-F238E27FC236}">
                <a16:creationId xmlns:a16="http://schemas.microsoft.com/office/drawing/2014/main" id="{E3FB80B5-9CDC-4330-AFFF-F920D8792837}"/>
              </a:ext>
            </a:extLst>
          </p:cNvPr>
          <p:cNvPicPr>
            <a:picLocks noChangeAspect="1"/>
          </p:cNvPicPr>
          <p:nvPr/>
        </p:nvPicPr>
        <p:blipFill>
          <a:blip r:embed="rId4">
            <a:duotone>
              <a:schemeClr val="accent1">
                <a:shade val="45000"/>
                <a:satMod val="135000"/>
              </a:schemeClr>
              <a:prstClr val="white"/>
            </a:duotone>
          </a:blip>
          <a:stretch>
            <a:fillRect/>
          </a:stretch>
        </p:blipFill>
        <p:spPr>
          <a:xfrm>
            <a:off x="11484932" y="5834847"/>
            <a:ext cx="707068" cy="909087"/>
          </a:xfrm>
          <a:prstGeom prst="rect">
            <a:avLst/>
          </a:prstGeom>
        </p:spPr>
      </p:pic>
      <p:pic>
        <p:nvPicPr>
          <p:cNvPr id="8" name="Content Placeholder 6">
            <a:extLst>
              <a:ext uri="{FF2B5EF4-FFF2-40B4-BE49-F238E27FC236}">
                <a16:creationId xmlns:a16="http://schemas.microsoft.com/office/drawing/2014/main" id="{5E62919D-F653-4E9D-823A-BFCFF1AB4B14}"/>
              </a:ext>
            </a:extLst>
          </p:cNvPr>
          <p:cNvPicPr>
            <a:picLocks noGrp="1" noChangeAspect="1"/>
          </p:cNvPicPr>
          <p:nvPr>
            <p:ph idx="1"/>
          </p:nvPr>
        </p:nvPicPr>
        <p:blipFill rotWithShape="1">
          <a:blip r:embed="rId5"/>
          <a:srcRect l="2863" t="27876" r="2255" b="15548"/>
          <a:stretch/>
        </p:blipFill>
        <p:spPr>
          <a:xfrm>
            <a:off x="2033314" y="230379"/>
            <a:ext cx="7385299" cy="2475914"/>
          </a:xfrm>
          <a:prstGeom prst="rect">
            <a:avLst/>
          </a:prstGeom>
        </p:spPr>
      </p:pic>
      <p:sp>
        <p:nvSpPr>
          <p:cNvPr id="9" name="TextBox 8">
            <a:extLst>
              <a:ext uri="{FF2B5EF4-FFF2-40B4-BE49-F238E27FC236}">
                <a16:creationId xmlns:a16="http://schemas.microsoft.com/office/drawing/2014/main" id="{49D42D5F-949C-4AC3-A5F2-0319107C9520}"/>
              </a:ext>
            </a:extLst>
          </p:cNvPr>
          <p:cNvSpPr txBox="1"/>
          <p:nvPr/>
        </p:nvSpPr>
        <p:spPr>
          <a:xfrm>
            <a:off x="836010" y="2972525"/>
            <a:ext cx="10515599" cy="2862322"/>
          </a:xfrm>
          <a:prstGeom prst="rect">
            <a:avLst/>
          </a:prstGeom>
          <a:noFill/>
        </p:spPr>
        <p:txBody>
          <a:bodyPr wrap="square" rtlCol="0">
            <a:spAutoFit/>
          </a:bodyPr>
          <a:lstStyle/>
          <a:p>
            <a:pPr marL="285750" indent="-285750">
              <a:buFont typeface="Arial" panose="020B0604020202020204" pitchFamily="34" charset="0"/>
              <a:buChar char="•"/>
            </a:pPr>
            <a:r>
              <a:rPr lang="en-US" dirty="0"/>
              <a:t>Often in a secondary school building (often where you went to school before).</a:t>
            </a:r>
          </a:p>
          <a:p>
            <a:pPr marL="285750" indent="-285750">
              <a:buFont typeface="Arial" panose="020B0604020202020204" pitchFamily="34" charset="0"/>
              <a:buChar char="•"/>
            </a:pPr>
            <a:r>
              <a:rPr lang="en-US" dirty="0"/>
              <a:t>Lessons take place in a traditional classroom setting.</a:t>
            </a:r>
          </a:p>
          <a:p>
            <a:pPr marL="285750" indent="-285750">
              <a:buFont typeface="Arial" panose="020B0604020202020204" pitchFamily="34" charset="0"/>
              <a:buChar char="•"/>
            </a:pPr>
            <a:r>
              <a:rPr lang="en-US" dirty="0"/>
              <a:t>You don’t usually have to wear uniform (although some sixth forms do).</a:t>
            </a:r>
          </a:p>
          <a:p>
            <a:pPr marL="285750" indent="-285750">
              <a:buFont typeface="Arial" panose="020B0604020202020204" pitchFamily="34" charset="0"/>
              <a:buChar char="•"/>
            </a:pPr>
            <a:r>
              <a:rPr lang="en-US" dirty="0"/>
              <a:t>You will study 3/4 A Levels. Some sixth forms offer BTECs that can be studied alongside A Levels.</a:t>
            </a:r>
          </a:p>
          <a:p>
            <a:pPr marL="285750" indent="-285750">
              <a:buFont typeface="Arial" panose="020B0604020202020204" pitchFamily="34" charset="0"/>
              <a:buChar char="•"/>
            </a:pPr>
            <a:r>
              <a:rPr lang="en-US" dirty="0"/>
              <a:t>You will have a tutor group and registration time (like you do now).</a:t>
            </a:r>
          </a:p>
          <a:p>
            <a:pPr marL="285750" indent="-285750">
              <a:buFont typeface="Arial" panose="020B0604020202020204" pitchFamily="34" charset="0"/>
              <a:buChar char="•"/>
            </a:pPr>
            <a:r>
              <a:rPr lang="en-US" dirty="0"/>
              <a:t>Sixth form lasts for two years.</a:t>
            </a:r>
          </a:p>
          <a:p>
            <a:pPr marL="285750" indent="-285750">
              <a:buFont typeface="Arial" panose="020B0604020202020204" pitchFamily="34" charset="0"/>
              <a:buChar char="•"/>
            </a:pPr>
            <a:r>
              <a:rPr lang="en-US" dirty="0"/>
              <a:t>Assessment is mainly by examination at the end of the two year course. You may have some coursework too.</a:t>
            </a:r>
          </a:p>
          <a:p>
            <a:pPr marL="285750" indent="-285750">
              <a:buFont typeface="Arial" panose="020B0604020202020204" pitchFamily="34" charset="0"/>
              <a:buChar char="•"/>
            </a:pPr>
            <a:r>
              <a:rPr lang="en-US" dirty="0"/>
              <a:t>After A Levels you could go to university, start an apprenticeship, go to college or find employment.</a:t>
            </a:r>
            <a:endParaRPr lang="en-GB" dirty="0"/>
          </a:p>
          <a:p>
            <a:endParaRPr lang="en-GB" dirty="0"/>
          </a:p>
        </p:txBody>
      </p:sp>
      <p:sp>
        <p:nvSpPr>
          <p:cNvPr id="11" name="Arrow: Striped Right 10">
            <a:hlinkClick r:id="rId6" action="ppaction://hlinksldjump"/>
            <a:extLst>
              <a:ext uri="{FF2B5EF4-FFF2-40B4-BE49-F238E27FC236}">
                <a16:creationId xmlns:a16="http://schemas.microsoft.com/office/drawing/2014/main" id="{F6D8C5F4-06E0-4DE1-BAE7-3A5A7C7838D0}"/>
              </a:ext>
            </a:extLst>
          </p:cNvPr>
          <p:cNvSpPr/>
          <p:nvPr/>
        </p:nvSpPr>
        <p:spPr>
          <a:xfrm>
            <a:off x="10474374" y="6002594"/>
            <a:ext cx="943897" cy="490281"/>
          </a:xfrm>
          <a:prstGeom prst="striped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NEXT</a:t>
            </a:r>
          </a:p>
        </p:txBody>
      </p:sp>
    </p:spTree>
    <p:extLst>
      <p:ext uri="{BB962C8B-B14F-4D97-AF65-F5344CB8AC3E}">
        <p14:creationId xmlns:p14="http://schemas.microsoft.com/office/powerpoint/2010/main" val="245291088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DAEC1B93-5C1D-43B3-B3D0-6D9544B5267C}"/>
              </a:ext>
            </a:extLst>
          </p:cNvPr>
          <p:cNvPicPr>
            <a:picLocks noChangeAspect="1"/>
          </p:cNvPicPr>
          <p:nvPr/>
        </p:nvPicPr>
        <p:blipFill rotWithShape="1">
          <a:blip r:embed="rId2">
            <a:duotone>
              <a:schemeClr val="accent1">
                <a:shade val="45000"/>
                <a:satMod val="135000"/>
              </a:schemeClr>
              <a:prstClr val="white"/>
            </a:duotone>
            <a:extLst>
              <a:ext uri="{BEBA8EAE-BF5A-486C-A8C5-ECC9F3942E4B}">
                <a14:imgProps xmlns:a14="http://schemas.microsoft.com/office/drawing/2010/main">
                  <a14:imgLayer r:embed="rId3">
                    <a14:imgEffect>
                      <a14:artisticPlasticWrap trans="100000"/>
                    </a14:imgEffect>
                  </a14:imgLayer>
                </a14:imgProps>
              </a:ext>
              <a:ext uri="{28A0092B-C50C-407E-A947-70E740481C1C}">
                <a14:useLocalDpi xmlns:a14="http://schemas.microsoft.com/office/drawing/2010/main" val="0"/>
              </a:ext>
            </a:extLst>
          </a:blip>
          <a:srcRect b="18092"/>
          <a:stretch/>
        </p:blipFill>
        <p:spPr>
          <a:xfrm>
            <a:off x="-4380" y="2338235"/>
            <a:ext cx="12196380" cy="4505331"/>
          </a:xfrm>
          <a:prstGeom prst="rect">
            <a:avLst/>
          </a:prstGeom>
          <a:ln>
            <a:gradFill>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ln>
        </p:spPr>
      </p:pic>
      <p:pic>
        <p:nvPicPr>
          <p:cNvPr id="7" name="Picture 6">
            <a:extLst>
              <a:ext uri="{FF2B5EF4-FFF2-40B4-BE49-F238E27FC236}">
                <a16:creationId xmlns:a16="http://schemas.microsoft.com/office/drawing/2014/main" id="{E3FB80B5-9CDC-4330-AFFF-F920D8792837}"/>
              </a:ext>
            </a:extLst>
          </p:cNvPr>
          <p:cNvPicPr>
            <a:picLocks noChangeAspect="1"/>
          </p:cNvPicPr>
          <p:nvPr/>
        </p:nvPicPr>
        <p:blipFill>
          <a:blip r:embed="rId4">
            <a:duotone>
              <a:schemeClr val="accent1">
                <a:shade val="45000"/>
                <a:satMod val="135000"/>
              </a:schemeClr>
              <a:prstClr val="white"/>
            </a:duotone>
          </a:blip>
          <a:stretch>
            <a:fillRect/>
          </a:stretch>
        </p:blipFill>
        <p:spPr>
          <a:xfrm>
            <a:off x="11484932" y="5834847"/>
            <a:ext cx="707068" cy="909087"/>
          </a:xfrm>
          <a:prstGeom prst="rect">
            <a:avLst/>
          </a:prstGeom>
        </p:spPr>
      </p:pic>
      <p:pic>
        <p:nvPicPr>
          <p:cNvPr id="5" name="Picture 6" descr="Coronavirus: Message from Buxton and Leek college principal ...">
            <a:extLst>
              <a:ext uri="{FF2B5EF4-FFF2-40B4-BE49-F238E27FC236}">
                <a16:creationId xmlns:a16="http://schemas.microsoft.com/office/drawing/2014/main" id="{05C341BE-71B4-42E9-AC8B-1D398761D01C}"/>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3806430" y="234161"/>
            <a:ext cx="4082120" cy="1563126"/>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8" descr="Buxton and Leek College Building | This building had the lar… | Flickr">
            <a:extLst>
              <a:ext uri="{FF2B5EF4-FFF2-40B4-BE49-F238E27FC236}">
                <a16:creationId xmlns:a16="http://schemas.microsoft.com/office/drawing/2014/main" id="{EF90BA77-76A9-4BC4-B4DD-C3AE67F31682}"/>
              </a:ext>
            </a:extLst>
          </p:cNvPr>
          <p:cNvPicPr>
            <a:picLocks noGrp="1" noChangeAspect="1" noChangeArrowheads="1"/>
          </p:cNvPicPr>
          <p:nvPr>
            <p:ph idx="1"/>
          </p:nvPr>
        </p:nvPicPr>
        <p:blipFill rotWithShape="1">
          <a:blip r:embed="rId6">
            <a:extLst>
              <a:ext uri="{28A0092B-C50C-407E-A947-70E740481C1C}">
                <a14:useLocalDpi xmlns:a14="http://schemas.microsoft.com/office/drawing/2010/main" val="0"/>
              </a:ext>
            </a:extLst>
          </a:blip>
          <a:srcRect b="17866"/>
          <a:stretch/>
        </p:blipFill>
        <p:spPr bwMode="auto">
          <a:xfrm>
            <a:off x="8614874" y="699679"/>
            <a:ext cx="2652515" cy="1508909"/>
          </a:xfrm>
          <a:prstGeom prst="rect">
            <a:avLst/>
          </a:prstGeom>
          <a:noFill/>
          <a:extLst>
            <a:ext uri="{909E8E84-426E-40DD-AFC4-6F175D3DCCD1}">
              <a14:hiddenFill xmlns:a14="http://schemas.microsoft.com/office/drawing/2010/main">
                <a:solidFill>
                  <a:srgbClr val="FFFFFF"/>
                </a:solidFill>
              </a14:hiddenFill>
            </a:ext>
          </a:extLst>
        </p:spPr>
      </p:pic>
      <p:pic>
        <p:nvPicPr>
          <p:cNvPr id="8" name="Picture 10" descr="Macclesfield College | Macclesfield Town Guide">
            <a:extLst>
              <a:ext uri="{FF2B5EF4-FFF2-40B4-BE49-F238E27FC236}">
                <a16:creationId xmlns:a16="http://schemas.microsoft.com/office/drawing/2014/main" id="{D1014CB6-C6A4-48BC-9258-AC2CACA5128B}"/>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528810" y="603493"/>
            <a:ext cx="2912485" cy="1498115"/>
          </a:xfrm>
          <a:prstGeom prst="rect">
            <a:avLst/>
          </a:prstGeom>
          <a:noFill/>
          <a:extLst>
            <a:ext uri="{909E8E84-426E-40DD-AFC4-6F175D3DCCD1}">
              <a14:hiddenFill xmlns:a14="http://schemas.microsoft.com/office/drawing/2010/main">
                <a:solidFill>
                  <a:srgbClr val="FFFFFF"/>
                </a:solidFill>
              </a14:hiddenFill>
            </a:ext>
          </a:extLst>
        </p:spPr>
      </p:pic>
      <p:sp>
        <p:nvSpPr>
          <p:cNvPr id="9" name="TextBox 8">
            <a:extLst>
              <a:ext uri="{FF2B5EF4-FFF2-40B4-BE49-F238E27FC236}">
                <a16:creationId xmlns:a16="http://schemas.microsoft.com/office/drawing/2014/main" id="{4950B751-7A3B-40FB-93C5-0C74AC95E7F9}"/>
              </a:ext>
            </a:extLst>
          </p:cNvPr>
          <p:cNvSpPr txBox="1"/>
          <p:nvPr/>
        </p:nvSpPr>
        <p:spPr>
          <a:xfrm>
            <a:off x="3814980" y="1839256"/>
            <a:ext cx="3774584" cy="369332"/>
          </a:xfrm>
          <a:prstGeom prst="rect">
            <a:avLst/>
          </a:prstGeom>
          <a:noFill/>
        </p:spPr>
        <p:txBody>
          <a:bodyPr wrap="square" rtlCol="0">
            <a:spAutoFit/>
          </a:bodyPr>
          <a:lstStyle/>
          <a:p>
            <a:r>
              <a:rPr lang="en-GB" dirty="0">
                <a:latin typeface="Impact" panose="020B0806030902050204" pitchFamily="34" charset="0"/>
              </a:rPr>
              <a:t>Buxton &amp; Leek College – Leek Campus</a:t>
            </a:r>
          </a:p>
        </p:txBody>
      </p:sp>
      <p:sp>
        <p:nvSpPr>
          <p:cNvPr id="10" name="TextBox 9">
            <a:extLst>
              <a:ext uri="{FF2B5EF4-FFF2-40B4-BE49-F238E27FC236}">
                <a16:creationId xmlns:a16="http://schemas.microsoft.com/office/drawing/2014/main" id="{2694406A-590E-422C-BA04-808B04011216}"/>
              </a:ext>
            </a:extLst>
          </p:cNvPr>
          <p:cNvSpPr txBox="1"/>
          <p:nvPr/>
        </p:nvSpPr>
        <p:spPr>
          <a:xfrm>
            <a:off x="8083473" y="234161"/>
            <a:ext cx="4082119" cy="369332"/>
          </a:xfrm>
          <a:prstGeom prst="rect">
            <a:avLst/>
          </a:prstGeom>
          <a:noFill/>
        </p:spPr>
        <p:txBody>
          <a:bodyPr wrap="square" rtlCol="0">
            <a:spAutoFit/>
          </a:bodyPr>
          <a:lstStyle/>
          <a:p>
            <a:r>
              <a:rPr lang="en-GB" dirty="0">
                <a:latin typeface="Impact" panose="020B0806030902050204" pitchFamily="34" charset="0"/>
              </a:rPr>
              <a:t>Buxton &amp; Leek College – Buxton Campus</a:t>
            </a:r>
          </a:p>
        </p:txBody>
      </p:sp>
      <p:sp>
        <p:nvSpPr>
          <p:cNvPr id="11" name="TextBox 10">
            <a:extLst>
              <a:ext uri="{FF2B5EF4-FFF2-40B4-BE49-F238E27FC236}">
                <a16:creationId xmlns:a16="http://schemas.microsoft.com/office/drawing/2014/main" id="{C6EA685B-FDEA-4CA0-B25F-90D3BE6A74DA}"/>
              </a:ext>
            </a:extLst>
          </p:cNvPr>
          <p:cNvSpPr txBox="1"/>
          <p:nvPr/>
        </p:nvSpPr>
        <p:spPr>
          <a:xfrm>
            <a:off x="528810" y="230893"/>
            <a:ext cx="2670113" cy="369332"/>
          </a:xfrm>
          <a:prstGeom prst="rect">
            <a:avLst/>
          </a:prstGeom>
          <a:noFill/>
        </p:spPr>
        <p:txBody>
          <a:bodyPr wrap="square" rtlCol="0">
            <a:spAutoFit/>
          </a:bodyPr>
          <a:lstStyle/>
          <a:p>
            <a:r>
              <a:rPr lang="en-GB" dirty="0">
                <a:latin typeface="Impact" panose="020B0806030902050204" pitchFamily="34" charset="0"/>
              </a:rPr>
              <a:t>Macclesfield College</a:t>
            </a:r>
          </a:p>
        </p:txBody>
      </p:sp>
      <p:sp>
        <p:nvSpPr>
          <p:cNvPr id="2" name="TextBox 1"/>
          <p:cNvSpPr txBox="1"/>
          <p:nvPr/>
        </p:nvSpPr>
        <p:spPr>
          <a:xfrm>
            <a:off x="839416" y="2348880"/>
            <a:ext cx="8441491" cy="3139321"/>
          </a:xfrm>
          <a:prstGeom prst="rect">
            <a:avLst/>
          </a:prstGeom>
          <a:noFill/>
        </p:spPr>
        <p:txBody>
          <a:bodyPr wrap="square" rtlCol="0">
            <a:spAutoFit/>
          </a:bodyPr>
          <a:lstStyle/>
          <a:p>
            <a:pPr marL="285750" indent="-285750">
              <a:buFont typeface="Arial" panose="020B0604020202020204" pitchFamily="34" charset="0"/>
              <a:buChar char="•"/>
            </a:pPr>
            <a:r>
              <a:rPr lang="en-GB" dirty="0"/>
              <a:t>Will be in a new setting, possibly a different town.</a:t>
            </a:r>
          </a:p>
          <a:p>
            <a:pPr marL="285750" indent="-285750">
              <a:buFont typeface="Arial" panose="020B0604020202020204" pitchFamily="34" charset="0"/>
              <a:buChar char="•"/>
            </a:pPr>
            <a:r>
              <a:rPr lang="en-GB" dirty="0"/>
              <a:t>Lessons take place in a mix of classrooms and workplace style settings.</a:t>
            </a:r>
          </a:p>
          <a:p>
            <a:pPr marL="285750" indent="-285750">
              <a:buFont typeface="Arial" panose="020B0604020202020204" pitchFamily="34" charset="0"/>
              <a:buChar char="•"/>
            </a:pPr>
            <a:r>
              <a:rPr lang="en-GB" dirty="0"/>
              <a:t>You don’t have to wear uniform – you may need to wear professional overalls.</a:t>
            </a:r>
          </a:p>
          <a:p>
            <a:pPr marL="285750" indent="-285750">
              <a:buFont typeface="Arial" panose="020B0604020202020204" pitchFamily="34" charset="0"/>
              <a:buChar char="•"/>
            </a:pPr>
            <a:r>
              <a:rPr lang="en-GB" dirty="0"/>
              <a:t>You will study a vocational course such as NVQ or BTEC. A few colleges offer A Levels as well.</a:t>
            </a:r>
          </a:p>
          <a:p>
            <a:pPr marL="285750" indent="-285750">
              <a:buFont typeface="Arial" panose="020B0604020202020204" pitchFamily="34" charset="0"/>
              <a:buChar char="•"/>
            </a:pPr>
            <a:r>
              <a:rPr lang="en-GB" dirty="0"/>
              <a:t>You will not have a tutor group or assemblies and you only have to go in for your timetabled lessons.</a:t>
            </a:r>
          </a:p>
          <a:p>
            <a:pPr marL="285750" indent="-285750">
              <a:buFont typeface="Arial" panose="020B0604020202020204" pitchFamily="34" charset="0"/>
              <a:buChar char="•"/>
            </a:pPr>
            <a:r>
              <a:rPr lang="en-GB" dirty="0"/>
              <a:t>Courses last from a few months to a few years. </a:t>
            </a:r>
          </a:p>
          <a:p>
            <a:pPr marL="285750" indent="-285750">
              <a:buFont typeface="Arial" panose="020B0604020202020204" pitchFamily="34" charset="0"/>
              <a:buChar char="•"/>
            </a:pPr>
            <a:r>
              <a:rPr lang="en-GB" dirty="0"/>
              <a:t>Assessment is mainly by coursework &amp; practical work. There may be some examinations but not many.</a:t>
            </a:r>
          </a:p>
          <a:p>
            <a:pPr marL="285750" indent="-285750">
              <a:buFont typeface="Arial" panose="020B0604020202020204" pitchFamily="34" charset="0"/>
              <a:buChar char="•"/>
            </a:pPr>
            <a:r>
              <a:rPr lang="en-GB" dirty="0"/>
              <a:t>After college you could go to university, start an apprenticeship or find employment.</a:t>
            </a:r>
          </a:p>
        </p:txBody>
      </p:sp>
      <p:sp>
        <p:nvSpPr>
          <p:cNvPr id="12" name="Arrow: Striped Right 11">
            <a:hlinkClick r:id="rId8" action="ppaction://hlinksldjump"/>
            <a:extLst>
              <a:ext uri="{FF2B5EF4-FFF2-40B4-BE49-F238E27FC236}">
                <a16:creationId xmlns:a16="http://schemas.microsoft.com/office/drawing/2014/main" id="{2331DF8F-B77E-4E29-9C02-3FC0A7A58084}"/>
              </a:ext>
            </a:extLst>
          </p:cNvPr>
          <p:cNvSpPr/>
          <p:nvPr/>
        </p:nvSpPr>
        <p:spPr>
          <a:xfrm>
            <a:off x="10474374" y="6002594"/>
            <a:ext cx="943897" cy="490281"/>
          </a:xfrm>
          <a:prstGeom prst="striped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NEXT</a:t>
            </a:r>
          </a:p>
        </p:txBody>
      </p:sp>
    </p:spTree>
    <p:extLst>
      <p:ext uri="{BB962C8B-B14F-4D97-AF65-F5344CB8AC3E}">
        <p14:creationId xmlns:p14="http://schemas.microsoft.com/office/powerpoint/2010/main" val="368129704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DAEC1B93-5C1D-43B3-B3D0-6D9544B5267C}"/>
              </a:ext>
            </a:extLst>
          </p:cNvPr>
          <p:cNvPicPr>
            <a:picLocks noChangeAspect="1"/>
          </p:cNvPicPr>
          <p:nvPr/>
        </p:nvPicPr>
        <p:blipFill rotWithShape="1">
          <a:blip r:embed="rId2">
            <a:duotone>
              <a:schemeClr val="accent1">
                <a:shade val="45000"/>
                <a:satMod val="135000"/>
              </a:schemeClr>
              <a:prstClr val="white"/>
            </a:duotone>
            <a:extLst>
              <a:ext uri="{BEBA8EAE-BF5A-486C-A8C5-ECC9F3942E4B}">
                <a14:imgProps xmlns:a14="http://schemas.microsoft.com/office/drawing/2010/main">
                  <a14:imgLayer r:embed="rId3">
                    <a14:imgEffect>
                      <a14:artisticPlasticWrap trans="100000"/>
                    </a14:imgEffect>
                  </a14:imgLayer>
                </a14:imgProps>
              </a:ext>
              <a:ext uri="{28A0092B-C50C-407E-A947-70E740481C1C}">
                <a14:useLocalDpi xmlns:a14="http://schemas.microsoft.com/office/drawing/2010/main" val="0"/>
              </a:ext>
            </a:extLst>
          </a:blip>
          <a:srcRect b="18092"/>
          <a:stretch/>
        </p:blipFill>
        <p:spPr>
          <a:xfrm>
            <a:off x="12479" y="2358919"/>
            <a:ext cx="12196380" cy="4505331"/>
          </a:xfrm>
          <a:prstGeom prst="rect">
            <a:avLst/>
          </a:prstGeom>
          <a:ln>
            <a:gradFill>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ln>
        </p:spPr>
      </p:pic>
      <p:pic>
        <p:nvPicPr>
          <p:cNvPr id="7" name="Picture 6">
            <a:extLst>
              <a:ext uri="{FF2B5EF4-FFF2-40B4-BE49-F238E27FC236}">
                <a16:creationId xmlns:a16="http://schemas.microsoft.com/office/drawing/2014/main" id="{E3FB80B5-9CDC-4330-AFFF-F920D8792837}"/>
              </a:ext>
            </a:extLst>
          </p:cNvPr>
          <p:cNvPicPr>
            <a:picLocks noChangeAspect="1"/>
          </p:cNvPicPr>
          <p:nvPr/>
        </p:nvPicPr>
        <p:blipFill>
          <a:blip r:embed="rId4">
            <a:duotone>
              <a:schemeClr val="accent1">
                <a:shade val="45000"/>
                <a:satMod val="135000"/>
              </a:schemeClr>
              <a:prstClr val="white"/>
            </a:duotone>
          </a:blip>
          <a:stretch>
            <a:fillRect/>
          </a:stretch>
        </p:blipFill>
        <p:spPr>
          <a:xfrm>
            <a:off x="11484932" y="5834847"/>
            <a:ext cx="707068" cy="909087"/>
          </a:xfrm>
          <a:prstGeom prst="rect">
            <a:avLst/>
          </a:prstGeom>
        </p:spPr>
      </p:pic>
      <p:sp>
        <p:nvSpPr>
          <p:cNvPr id="5" name="Content Placeholder 2">
            <a:extLst>
              <a:ext uri="{FF2B5EF4-FFF2-40B4-BE49-F238E27FC236}">
                <a16:creationId xmlns:a16="http://schemas.microsoft.com/office/drawing/2014/main" id="{1FFB6077-DE88-4B34-A23C-BF986AA96694}"/>
              </a:ext>
            </a:extLst>
          </p:cNvPr>
          <p:cNvSpPr>
            <a:spLocks noGrp="1"/>
          </p:cNvSpPr>
          <p:nvPr>
            <p:ph idx="1"/>
          </p:nvPr>
        </p:nvSpPr>
        <p:spPr>
          <a:xfrm>
            <a:off x="4002929" y="1851845"/>
            <a:ext cx="4001086" cy="4392295"/>
          </a:xfrm>
        </p:spPr>
        <p:txBody>
          <a:bodyPr>
            <a:normAutofit fontScale="92500" lnSpcReduction="20000"/>
          </a:bodyPr>
          <a:lstStyle/>
          <a:p>
            <a:r>
              <a:rPr lang="en-GB" sz="1900" dirty="0"/>
              <a:t>Apprenticeships are a combination of employment and training.</a:t>
            </a:r>
          </a:p>
          <a:p>
            <a:r>
              <a:rPr lang="en-GB" sz="1900" dirty="0"/>
              <a:t>There are over 1,500 apprenticeships available from Level 2 – 7.</a:t>
            </a:r>
          </a:p>
          <a:p>
            <a:r>
              <a:rPr lang="en-GB" sz="1900" dirty="0"/>
              <a:t>Usually 80% of your time is spent working and the other 20% learning.</a:t>
            </a:r>
          </a:p>
          <a:p>
            <a:r>
              <a:rPr lang="en-GB" sz="1900" dirty="0"/>
              <a:t>You do not get the school/college holidays.</a:t>
            </a:r>
          </a:p>
          <a:p>
            <a:r>
              <a:rPr lang="en-GB" sz="1900" dirty="0"/>
              <a:t>You will be paid for your work and receive all the benefits of a regular employee.</a:t>
            </a:r>
          </a:p>
          <a:p>
            <a:r>
              <a:rPr lang="en-GB" sz="1900" dirty="0"/>
              <a:t>You are not always guaranteed a job at the end of your apprenticeship.</a:t>
            </a:r>
          </a:p>
          <a:p>
            <a:r>
              <a:rPr lang="en-GB" sz="1900" dirty="0"/>
              <a:t>Apprenticeships are NOT an easy option and due to their popularity it can be very competitive to secure a place with a company.</a:t>
            </a:r>
          </a:p>
          <a:p>
            <a:pPr marL="0" indent="0">
              <a:buNone/>
            </a:pPr>
            <a:endParaRPr lang="en-GB" dirty="0"/>
          </a:p>
          <a:p>
            <a:endParaRPr lang="en-GB" dirty="0"/>
          </a:p>
        </p:txBody>
      </p:sp>
      <p:sp>
        <p:nvSpPr>
          <p:cNvPr id="8" name="TextBox 7">
            <a:extLst>
              <a:ext uri="{FF2B5EF4-FFF2-40B4-BE49-F238E27FC236}">
                <a16:creationId xmlns:a16="http://schemas.microsoft.com/office/drawing/2014/main" id="{9F82B4A1-6AF6-4683-9019-B68B87B5529E}"/>
              </a:ext>
            </a:extLst>
          </p:cNvPr>
          <p:cNvSpPr txBox="1"/>
          <p:nvPr/>
        </p:nvSpPr>
        <p:spPr>
          <a:xfrm>
            <a:off x="4576726" y="1137252"/>
            <a:ext cx="1684001" cy="276999"/>
          </a:xfrm>
          <a:prstGeom prst="rect">
            <a:avLst/>
          </a:prstGeom>
          <a:noFill/>
          <a:ln>
            <a:noFill/>
          </a:ln>
        </p:spPr>
        <p:txBody>
          <a:bodyPr wrap="square" rtlCol="0">
            <a:spAutoFit/>
          </a:bodyPr>
          <a:lstStyle/>
          <a:p>
            <a:r>
              <a:rPr lang="en-GB" sz="1200" dirty="0"/>
              <a:t>Catering and Hospitality</a:t>
            </a:r>
          </a:p>
        </p:txBody>
      </p:sp>
      <p:sp>
        <p:nvSpPr>
          <p:cNvPr id="10" name="TextBox 9">
            <a:extLst>
              <a:ext uri="{FF2B5EF4-FFF2-40B4-BE49-F238E27FC236}">
                <a16:creationId xmlns:a16="http://schemas.microsoft.com/office/drawing/2014/main" id="{525E228B-2AB9-415B-BE17-B6C77C4BC2A8}"/>
              </a:ext>
            </a:extLst>
          </p:cNvPr>
          <p:cNvSpPr txBox="1"/>
          <p:nvPr/>
        </p:nvSpPr>
        <p:spPr>
          <a:xfrm>
            <a:off x="2514209" y="1509330"/>
            <a:ext cx="1371493" cy="461665"/>
          </a:xfrm>
          <a:prstGeom prst="rect">
            <a:avLst/>
          </a:prstGeom>
          <a:noFill/>
          <a:ln>
            <a:noFill/>
          </a:ln>
        </p:spPr>
        <p:txBody>
          <a:bodyPr wrap="square" rtlCol="0">
            <a:spAutoFit/>
          </a:bodyPr>
          <a:lstStyle/>
          <a:p>
            <a:r>
              <a:rPr lang="en-GB" sz="1200" dirty="0"/>
              <a:t>Health and Science</a:t>
            </a:r>
          </a:p>
          <a:p>
            <a:r>
              <a:rPr lang="en-GB" sz="1200" dirty="0"/>
              <a:t>Care services</a:t>
            </a:r>
          </a:p>
        </p:txBody>
      </p:sp>
      <p:sp>
        <p:nvSpPr>
          <p:cNvPr id="13" name="TextBox 12">
            <a:extLst>
              <a:ext uri="{FF2B5EF4-FFF2-40B4-BE49-F238E27FC236}">
                <a16:creationId xmlns:a16="http://schemas.microsoft.com/office/drawing/2014/main" id="{196DBE55-7339-4B83-A138-86D9EAF78B20}"/>
              </a:ext>
            </a:extLst>
          </p:cNvPr>
          <p:cNvSpPr txBox="1"/>
          <p:nvPr/>
        </p:nvSpPr>
        <p:spPr>
          <a:xfrm>
            <a:off x="127365" y="3144507"/>
            <a:ext cx="2029599" cy="461665"/>
          </a:xfrm>
          <a:prstGeom prst="rect">
            <a:avLst/>
          </a:prstGeom>
          <a:noFill/>
          <a:ln>
            <a:noFill/>
          </a:ln>
        </p:spPr>
        <p:txBody>
          <a:bodyPr wrap="square" rtlCol="0">
            <a:spAutoFit/>
          </a:bodyPr>
          <a:lstStyle/>
          <a:p>
            <a:r>
              <a:rPr lang="en-GB" sz="1200" dirty="0"/>
              <a:t>Agriculture, Environment and Animal Care</a:t>
            </a:r>
          </a:p>
        </p:txBody>
      </p:sp>
      <p:sp>
        <p:nvSpPr>
          <p:cNvPr id="15" name="TextBox 14">
            <a:extLst>
              <a:ext uri="{FF2B5EF4-FFF2-40B4-BE49-F238E27FC236}">
                <a16:creationId xmlns:a16="http://schemas.microsoft.com/office/drawing/2014/main" id="{832DEC80-9370-4E96-92D6-05FF01F83E4A}"/>
              </a:ext>
            </a:extLst>
          </p:cNvPr>
          <p:cNvSpPr txBox="1"/>
          <p:nvPr/>
        </p:nvSpPr>
        <p:spPr>
          <a:xfrm>
            <a:off x="9794649" y="1311012"/>
            <a:ext cx="1953446" cy="461665"/>
          </a:xfrm>
          <a:prstGeom prst="rect">
            <a:avLst/>
          </a:prstGeom>
          <a:noFill/>
          <a:ln>
            <a:noFill/>
          </a:ln>
        </p:spPr>
        <p:txBody>
          <a:bodyPr wrap="square" rtlCol="0">
            <a:spAutoFit/>
          </a:bodyPr>
          <a:lstStyle/>
          <a:p>
            <a:r>
              <a:rPr lang="en-GB" sz="1200" dirty="0"/>
              <a:t>Business and Administration</a:t>
            </a:r>
          </a:p>
          <a:p>
            <a:r>
              <a:rPr lang="en-GB" sz="1200" dirty="0"/>
              <a:t>Digital</a:t>
            </a:r>
          </a:p>
        </p:txBody>
      </p:sp>
      <p:sp>
        <p:nvSpPr>
          <p:cNvPr id="16" name="TextBox 15">
            <a:extLst>
              <a:ext uri="{FF2B5EF4-FFF2-40B4-BE49-F238E27FC236}">
                <a16:creationId xmlns:a16="http://schemas.microsoft.com/office/drawing/2014/main" id="{1DCAACEF-A181-4A43-B5F5-69EBB71339C5}"/>
              </a:ext>
            </a:extLst>
          </p:cNvPr>
          <p:cNvSpPr txBox="1"/>
          <p:nvPr/>
        </p:nvSpPr>
        <p:spPr>
          <a:xfrm>
            <a:off x="7518078" y="1311012"/>
            <a:ext cx="1380872" cy="276999"/>
          </a:xfrm>
          <a:prstGeom prst="rect">
            <a:avLst/>
          </a:prstGeom>
          <a:noFill/>
          <a:ln>
            <a:noFill/>
          </a:ln>
        </p:spPr>
        <p:txBody>
          <a:bodyPr wrap="square" rtlCol="0">
            <a:spAutoFit/>
          </a:bodyPr>
          <a:lstStyle/>
          <a:p>
            <a:r>
              <a:rPr lang="en-GB" sz="1200" dirty="0"/>
              <a:t>Protective Services</a:t>
            </a:r>
          </a:p>
        </p:txBody>
      </p:sp>
      <p:sp>
        <p:nvSpPr>
          <p:cNvPr id="18" name="TextBox 17">
            <a:extLst>
              <a:ext uri="{FF2B5EF4-FFF2-40B4-BE49-F238E27FC236}">
                <a16:creationId xmlns:a16="http://schemas.microsoft.com/office/drawing/2014/main" id="{EB9B386C-38B5-4F56-AB86-29F99B26678D}"/>
              </a:ext>
            </a:extLst>
          </p:cNvPr>
          <p:cNvSpPr txBox="1"/>
          <p:nvPr/>
        </p:nvSpPr>
        <p:spPr>
          <a:xfrm>
            <a:off x="8027621" y="5245821"/>
            <a:ext cx="2457157" cy="276999"/>
          </a:xfrm>
          <a:prstGeom prst="rect">
            <a:avLst/>
          </a:prstGeom>
          <a:noFill/>
          <a:ln>
            <a:noFill/>
          </a:ln>
        </p:spPr>
        <p:txBody>
          <a:bodyPr wrap="square" rtlCol="0">
            <a:spAutoFit/>
          </a:bodyPr>
          <a:lstStyle/>
          <a:p>
            <a:r>
              <a:rPr lang="en-GB" sz="1200" dirty="0"/>
              <a:t>Finance, Legal and Accounting</a:t>
            </a:r>
          </a:p>
        </p:txBody>
      </p:sp>
      <p:sp>
        <p:nvSpPr>
          <p:cNvPr id="20" name="TextBox 19">
            <a:extLst>
              <a:ext uri="{FF2B5EF4-FFF2-40B4-BE49-F238E27FC236}">
                <a16:creationId xmlns:a16="http://schemas.microsoft.com/office/drawing/2014/main" id="{3515329E-9357-4B62-AE7D-7278309B5667}"/>
              </a:ext>
            </a:extLst>
          </p:cNvPr>
          <p:cNvSpPr txBox="1"/>
          <p:nvPr/>
        </p:nvSpPr>
        <p:spPr>
          <a:xfrm>
            <a:off x="576302" y="4730743"/>
            <a:ext cx="1115199" cy="276999"/>
          </a:xfrm>
          <a:prstGeom prst="rect">
            <a:avLst/>
          </a:prstGeom>
          <a:noFill/>
          <a:ln>
            <a:noFill/>
          </a:ln>
        </p:spPr>
        <p:txBody>
          <a:bodyPr wrap="square" rtlCol="0">
            <a:spAutoFit/>
          </a:bodyPr>
          <a:lstStyle/>
          <a:p>
            <a:r>
              <a:rPr lang="en-GB" sz="1200" dirty="0"/>
              <a:t>Construction</a:t>
            </a:r>
          </a:p>
        </p:txBody>
      </p:sp>
      <p:sp>
        <p:nvSpPr>
          <p:cNvPr id="23" name="TextBox 22">
            <a:extLst>
              <a:ext uri="{FF2B5EF4-FFF2-40B4-BE49-F238E27FC236}">
                <a16:creationId xmlns:a16="http://schemas.microsoft.com/office/drawing/2014/main" id="{CFB1A129-9A37-4C34-A9B4-8491547F99B2}"/>
              </a:ext>
            </a:extLst>
          </p:cNvPr>
          <p:cNvSpPr txBox="1"/>
          <p:nvPr/>
        </p:nvSpPr>
        <p:spPr>
          <a:xfrm>
            <a:off x="364730" y="1370830"/>
            <a:ext cx="1554867" cy="276999"/>
          </a:xfrm>
          <a:prstGeom prst="rect">
            <a:avLst/>
          </a:prstGeom>
          <a:noFill/>
          <a:ln>
            <a:noFill/>
          </a:ln>
        </p:spPr>
        <p:txBody>
          <a:bodyPr wrap="square" rtlCol="0">
            <a:spAutoFit/>
          </a:bodyPr>
          <a:lstStyle/>
          <a:p>
            <a:r>
              <a:rPr lang="en-GB" sz="1200" dirty="0"/>
              <a:t>Education &amp; childcare</a:t>
            </a:r>
          </a:p>
        </p:txBody>
      </p:sp>
      <p:sp>
        <p:nvSpPr>
          <p:cNvPr id="28" name="TextBox 27">
            <a:extLst>
              <a:ext uri="{FF2B5EF4-FFF2-40B4-BE49-F238E27FC236}">
                <a16:creationId xmlns:a16="http://schemas.microsoft.com/office/drawing/2014/main" id="{160CBBBB-369E-4A7A-99EF-1010DA277D18}"/>
              </a:ext>
            </a:extLst>
          </p:cNvPr>
          <p:cNvSpPr txBox="1"/>
          <p:nvPr/>
        </p:nvSpPr>
        <p:spPr>
          <a:xfrm>
            <a:off x="8199859" y="3606172"/>
            <a:ext cx="1395833" cy="276999"/>
          </a:xfrm>
          <a:prstGeom prst="rect">
            <a:avLst/>
          </a:prstGeom>
          <a:noFill/>
          <a:ln>
            <a:noFill/>
          </a:ln>
        </p:spPr>
        <p:txBody>
          <a:bodyPr wrap="square" rtlCol="0">
            <a:spAutoFit/>
          </a:bodyPr>
          <a:lstStyle/>
          <a:p>
            <a:r>
              <a:rPr lang="en-GB" sz="1200" dirty="0"/>
              <a:t>Creative &amp; design</a:t>
            </a:r>
          </a:p>
        </p:txBody>
      </p:sp>
      <p:sp>
        <p:nvSpPr>
          <p:cNvPr id="34" name="TextBox 33">
            <a:extLst>
              <a:ext uri="{FF2B5EF4-FFF2-40B4-BE49-F238E27FC236}">
                <a16:creationId xmlns:a16="http://schemas.microsoft.com/office/drawing/2014/main" id="{31207237-E437-4FD3-A975-92F424DBE32A}"/>
              </a:ext>
            </a:extLst>
          </p:cNvPr>
          <p:cNvSpPr txBox="1"/>
          <p:nvPr/>
        </p:nvSpPr>
        <p:spPr>
          <a:xfrm>
            <a:off x="1655601" y="5382500"/>
            <a:ext cx="2457157" cy="276999"/>
          </a:xfrm>
          <a:prstGeom prst="rect">
            <a:avLst/>
          </a:prstGeom>
          <a:noFill/>
          <a:ln>
            <a:noFill/>
          </a:ln>
        </p:spPr>
        <p:txBody>
          <a:bodyPr wrap="square" rtlCol="0">
            <a:spAutoFit/>
          </a:bodyPr>
          <a:lstStyle/>
          <a:p>
            <a:r>
              <a:rPr lang="en-GB" sz="1200" dirty="0"/>
              <a:t>Engineering &amp; manufacturing</a:t>
            </a:r>
          </a:p>
        </p:txBody>
      </p:sp>
      <p:sp>
        <p:nvSpPr>
          <p:cNvPr id="35" name="TextBox 34">
            <a:extLst>
              <a:ext uri="{FF2B5EF4-FFF2-40B4-BE49-F238E27FC236}">
                <a16:creationId xmlns:a16="http://schemas.microsoft.com/office/drawing/2014/main" id="{7C13F813-F80F-4F28-B297-8E9B67B581E4}"/>
              </a:ext>
            </a:extLst>
          </p:cNvPr>
          <p:cNvSpPr txBox="1"/>
          <p:nvPr/>
        </p:nvSpPr>
        <p:spPr>
          <a:xfrm>
            <a:off x="10312390" y="4592244"/>
            <a:ext cx="1228579" cy="276999"/>
          </a:xfrm>
          <a:prstGeom prst="rect">
            <a:avLst/>
          </a:prstGeom>
          <a:noFill/>
          <a:ln>
            <a:noFill/>
          </a:ln>
        </p:spPr>
        <p:txBody>
          <a:bodyPr wrap="square" rtlCol="0">
            <a:spAutoFit/>
          </a:bodyPr>
          <a:lstStyle/>
          <a:p>
            <a:r>
              <a:rPr lang="en-GB" sz="1200" dirty="0"/>
              <a:t>Hair &amp; beauty</a:t>
            </a:r>
          </a:p>
        </p:txBody>
      </p:sp>
      <p:sp>
        <p:nvSpPr>
          <p:cNvPr id="40" name="TextBox 39">
            <a:extLst>
              <a:ext uri="{FF2B5EF4-FFF2-40B4-BE49-F238E27FC236}">
                <a16:creationId xmlns:a16="http://schemas.microsoft.com/office/drawing/2014/main" id="{70160F42-0E9B-4D7F-80FB-B8D2183CFB81}"/>
              </a:ext>
            </a:extLst>
          </p:cNvPr>
          <p:cNvSpPr txBox="1"/>
          <p:nvPr/>
        </p:nvSpPr>
        <p:spPr>
          <a:xfrm>
            <a:off x="2349732" y="3770994"/>
            <a:ext cx="1531985" cy="276999"/>
          </a:xfrm>
          <a:prstGeom prst="rect">
            <a:avLst/>
          </a:prstGeom>
          <a:noFill/>
          <a:ln>
            <a:noFill/>
          </a:ln>
        </p:spPr>
        <p:txBody>
          <a:bodyPr wrap="square" rtlCol="0">
            <a:spAutoFit/>
          </a:bodyPr>
          <a:lstStyle/>
          <a:p>
            <a:r>
              <a:rPr lang="en-GB" sz="1200" dirty="0"/>
              <a:t>Transport &amp; logistics</a:t>
            </a:r>
          </a:p>
        </p:txBody>
      </p:sp>
      <p:sp>
        <p:nvSpPr>
          <p:cNvPr id="42" name="TextBox 41">
            <a:extLst>
              <a:ext uri="{FF2B5EF4-FFF2-40B4-BE49-F238E27FC236}">
                <a16:creationId xmlns:a16="http://schemas.microsoft.com/office/drawing/2014/main" id="{01441E4C-4A05-430D-A87F-EB413A064E55}"/>
              </a:ext>
            </a:extLst>
          </p:cNvPr>
          <p:cNvSpPr txBox="1"/>
          <p:nvPr/>
        </p:nvSpPr>
        <p:spPr>
          <a:xfrm>
            <a:off x="9924406" y="2980606"/>
            <a:ext cx="2457157" cy="276999"/>
          </a:xfrm>
          <a:prstGeom prst="rect">
            <a:avLst/>
          </a:prstGeom>
          <a:noFill/>
          <a:ln>
            <a:noFill/>
          </a:ln>
        </p:spPr>
        <p:txBody>
          <a:bodyPr wrap="square" rtlCol="0">
            <a:spAutoFit/>
          </a:bodyPr>
          <a:lstStyle/>
          <a:p>
            <a:r>
              <a:rPr lang="en-GB" sz="1200" dirty="0"/>
              <a:t>Sales, marketing &amp; procurement</a:t>
            </a:r>
          </a:p>
        </p:txBody>
      </p:sp>
      <p:pic>
        <p:nvPicPr>
          <p:cNvPr id="1027" name="Picture 3" descr="C:\Users\Barnwell1\AppData\Local\Microsoft\Windows\INetCache\IE\9JY9KT07\salad-777791_640[1].jpg"/>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4783053" y="253638"/>
            <a:ext cx="1271348" cy="846241"/>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C:\Users\Barnwell1\AppData\Local\Microsoft\Windows\INetCache\IE\PVJUV2V6\4-700x336[1].jpg"/>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341143" y="3915806"/>
            <a:ext cx="1602040" cy="768979"/>
          </a:xfrm>
          <a:prstGeom prst="rect">
            <a:avLst/>
          </a:prstGeom>
          <a:noFill/>
          <a:extLst>
            <a:ext uri="{909E8E84-426E-40DD-AFC4-6F175D3DCCD1}">
              <a14:hiddenFill xmlns:a14="http://schemas.microsoft.com/office/drawing/2010/main">
                <a:solidFill>
                  <a:srgbClr val="FFFFFF"/>
                </a:solidFill>
              </a14:hiddenFill>
            </a:ext>
          </a:extLst>
        </p:spPr>
      </p:pic>
      <p:pic>
        <p:nvPicPr>
          <p:cNvPr id="1032" name="Picture 8" descr="C:\Users\Barnwell1\AppData\Local\Microsoft\Windows\INetCache\IE\PVJUV2V6\teacher_with_young_pupils[1].jpg"/>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flipH="1">
            <a:off x="364730" y="253638"/>
            <a:ext cx="1554867" cy="1037084"/>
          </a:xfrm>
          <a:prstGeom prst="rect">
            <a:avLst/>
          </a:prstGeom>
          <a:noFill/>
          <a:extLst>
            <a:ext uri="{909E8E84-426E-40DD-AFC4-6F175D3DCCD1}">
              <a14:hiddenFill xmlns:a14="http://schemas.microsoft.com/office/drawing/2010/main">
                <a:solidFill>
                  <a:srgbClr val="FFFFFF"/>
                </a:solidFill>
              </a14:hiddenFill>
            </a:ext>
          </a:extLst>
        </p:spPr>
      </p:pic>
      <p:pic>
        <p:nvPicPr>
          <p:cNvPr id="1033" name="Picture 9" descr="C:\Users\Barnwell1\AppData\Local\Microsoft\Windows\INetCache\IE\A0KMX417\Tackling_anti-social_behaviour_on_patrol[1].jpg"/>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7426306" y="253638"/>
            <a:ext cx="1564416" cy="1043453"/>
          </a:xfrm>
          <a:prstGeom prst="rect">
            <a:avLst/>
          </a:prstGeom>
          <a:noFill/>
          <a:extLst>
            <a:ext uri="{909E8E84-426E-40DD-AFC4-6F175D3DCCD1}">
              <a14:hiddenFill xmlns:a14="http://schemas.microsoft.com/office/drawing/2010/main">
                <a:solidFill>
                  <a:srgbClr val="FFFFFF"/>
                </a:solidFill>
              </a14:hiddenFill>
            </a:ext>
          </a:extLst>
        </p:spPr>
      </p:pic>
      <p:pic>
        <p:nvPicPr>
          <p:cNvPr id="1034" name="Picture 10" descr="C:\Users\Barnwell1\AppData\Local\Microsoft\Windows\INetCache\IE\A0KMX417\business-people-around-computer[1].jpg"/>
          <p:cNvPicPr>
            <a:picLocks noChangeAspect="1" noChangeArrowheads="1"/>
          </p:cNvPicPr>
          <p:nvPr/>
        </p:nvPicPr>
        <p:blipFill>
          <a:blip r:embed="rId9" cstate="print">
            <a:extLst>
              <a:ext uri="{28A0092B-C50C-407E-A947-70E740481C1C}">
                <a14:useLocalDpi xmlns:a14="http://schemas.microsoft.com/office/drawing/2010/main" val="0"/>
              </a:ext>
            </a:extLst>
          </a:blip>
          <a:srcRect/>
          <a:stretch>
            <a:fillRect/>
          </a:stretch>
        </p:blipFill>
        <p:spPr bwMode="auto">
          <a:xfrm>
            <a:off x="9892245" y="239876"/>
            <a:ext cx="1529544" cy="1018795"/>
          </a:xfrm>
          <a:prstGeom prst="rect">
            <a:avLst/>
          </a:prstGeom>
          <a:noFill/>
          <a:extLst>
            <a:ext uri="{909E8E84-426E-40DD-AFC4-6F175D3DCCD1}">
              <a14:hiddenFill xmlns:a14="http://schemas.microsoft.com/office/drawing/2010/main">
                <a:solidFill>
                  <a:srgbClr val="FFFFFF"/>
                </a:solidFill>
              </a14:hiddenFill>
            </a:ext>
          </a:extLst>
        </p:spPr>
      </p:pic>
      <p:pic>
        <p:nvPicPr>
          <p:cNvPr id="1040" name="Picture 16" descr="C:\Users\Barnwell1\AppData\Local\Microsoft\Windows\INetCache\IE\A0KMX417\0cb726ed5989a3dcee5ec8438633a621[1].jpg"/>
          <p:cNvPicPr>
            <a:picLocks noChangeAspect="1" noChangeArrowheads="1"/>
          </p:cNvPicPr>
          <p:nvPr/>
        </p:nvPicPr>
        <p:blipFill>
          <a:blip r:embed="rId10" cstate="print">
            <a:extLst>
              <a:ext uri="{28A0092B-C50C-407E-A947-70E740481C1C}">
                <a14:useLocalDpi xmlns:a14="http://schemas.microsoft.com/office/drawing/2010/main" val="0"/>
              </a:ext>
            </a:extLst>
          </a:blip>
          <a:srcRect/>
          <a:stretch>
            <a:fillRect/>
          </a:stretch>
        </p:blipFill>
        <p:spPr bwMode="auto">
          <a:xfrm>
            <a:off x="10357160" y="1945760"/>
            <a:ext cx="1338931" cy="1005129"/>
          </a:xfrm>
          <a:prstGeom prst="rect">
            <a:avLst/>
          </a:prstGeom>
          <a:noFill/>
          <a:extLst>
            <a:ext uri="{909E8E84-426E-40DD-AFC4-6F175D3DCCD1}">
              <a14:hiddenFill xmlns:a14="http://schemas.microsoft.com/office/drawing/2010/main">
                <a:solidFill>
                  <a:srgbClr val="FFFFFF"/>
                </a:solidFill>
              </a14:hiddenFill>
            </a:ext>
          </a:extLst>
        </p:spPr>
      </p:pic>
      <p:pic>
        <p:nvPicPr>
          <p:cNvPr id="1041" name="Picture 17" descr="C:\Users\Barnwell1\AppData\Local\Microsoft\Windows\INetCache\IE\INT8MGR6\Logistics-Plus-800px[1].jpg"/>
          <p:cNvPicPr>
            <a:picLocks noChangeAspect="1" noChangeArrowheads="1"/>
          </p:cNvPicPr>
          <p:nvPr/>
        </p:nvPicPr>
        <p:blipFill>
          <a:blip r:embed="rId11" cstate="print">
            <a:extLst>
              <a:ext uri="{28A0092B-C50C-407E-A947-70E740481C1C}">
                <a14:useLocalDpi xmlns:a14="http://schemas.microsoft.com/office/drawing/2010/main" val="0"/>
              </a:ext>
            </a:extLst>
          </a:blip>
          <a:srcRect/>
          <a:stretch>
            <a:fillRect/>
          </a:stretch>
        </p:blipFill>
        <p:spPr bwMode="auto">
          <a:xfrm>
            <a:off x="2431566" y="2670056"/>
            <a:ext cx="1368319" cy="1026239"/>
          </a:xfrm>
          <a:prstGeom prst="rect">
            <a:avLst/>
          </a:prstGeom>
          <a:noFill/>
          <a:extLst>
            <a:ext uri="{909E8E84-426E-40DD-AFC4-6F175D3DCCD1}">
              <a14:hiddenFill xmlns:a14="http://schemas.microsoft.com/office/drawing/2010/main">
                <a:solidFill>
                  <a:srgbClr val="FFFFFF"/>
                </a:solidFill>
              </a14:hiddenFill>
            </a:ext>
          </a:extLst>
        </p:spPr>
      </p:pic>
      <p:pic>
        <p:nvPicPr>
          <p:cNvPr id="1043" name="Picture 19" descr="C:\Users\Barnwell1\AppData\Local\Microsoft\Windows\INetCache\IE\9JY9KT07\220px-ACTAS_Paramedics-photo[1].jpg"/>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2431566" y="141733"/>
            <a:ext cx="1681192" cy="1260894"/>
          </a:xfrm>
          <a:prstGeom prst="rect">
            <a:avLst/>
          </a:prstGeom>
          <a:noFill/>
          <a:extLst>
            <a:ext uri="{909E8E84-426E-40DD-AFC4-6F175D3DCCD1}">
              <a14:hiddenFill xmlns:a14="http://schemas.microsoft.com/office/drawing/2010/main">
                <a:solidFill>
                  <a:srgbClr val="FFFFFF"/>
                </a:solidFill>
              </a14:hiddenFill>
            </a:ext>
          </a:extLst>
        </p:spPr>
      </p:pic>
      <p:pic>
        <p:nvPicPr>
          <p:cNvPr id="1044" name="Picture 20" descr="C:\Users\Barnwell1\AppData\Local\Microsoft\Windows\INetCache\IE\A0KMX417\image-20151023-27625-1is1dlt[1].jpg"/>
          <p:cNvPicPr>
            <a:picLocks noChangeAspect="1" noChangeArrowheads="1"/>
          </p:cNvPicPr>
          <p:nvPr/>
        </p:nvPicPr>
        <p:blipFill>
          <a:blip r:embed="rId13" cstate="print">
            <a:extLst>
              <a:ext uri="{28A0092B-C50C-407E-A947-70E740481C1C}">
                <a14:useLocalDpi xmlns:a14="http://schemas.microsoft.com/office/drawing/2010/main" val="0"/>
              </a:ext>
            </a:extLst>
          </a:blip>
          <a:srcRect/>
          <a:stretch>
            <a:fillRect/>
          </a:stretch>
        </p:blipFill>
        <p:spPr bwMode="auto">
          <a:xfrm>
            <a:off x="8300384" y="4529164"/>
            <a:ext cx="1380676" cy="680156"/>
          </a:xfrm>
          <a:prstGeom prst="rect">
            <a:avLst/>
          </a:prstGeom>
          <a:noFill/>
          <a:extLst>
            <a:ext uri="{909E8E84-426E-40DD-AFC4-6F175D3DCCD1}">
              <a14:hiddenFill xmlns:a14="http://schemas.microsoft.com/office/drawing/2010/main">
                <a:solidFill>
                  <a:srgbClr val="FFFFFF"/>
                </a:solidFill>
              </a14:hiddenFill>
            </a:ext>
          </a:extLst>
        </p:spPr>
      </p:pic>
      <p:pic>
        <p:nvPicPr>
          <p:cNvPr id="1045" name="Picture 21" descr="C:\Users\Barnwell1\AppData\Local\Microsoft\Windows\INetCache\IE\A0KMX417\6840840935_b774642864_b[1].jpg"/>
          <p:cNvPicPr>
            <a:picLocks noChangeAspect="1" noChangeArrowheads="1"/>
          </p:cNvPicPr>
          <p:nvPr/>
        </p:nvPicPr>
        <p:blipFill>
          <a:blip r:embed="rId14" cstate="print">
            <a:extLst>
              <a:ext uri="{28A0092B-C50C-407E-A947-70E740481C1C}">
                <a14:useLocalDpi xmlns:a14="http://schemas.microsoft.com/office/drawing/2010/main" val="0"/>
              </a:ext>
            </a:extLst>
          </a:blip>
          <a:srcRect/>
          <a:stretch>
            <a:fillRect/>
          </a:stretch>
        </p:blipFill>
        <p:spPr bwMode="auto">
          <a:xfrm>
            <a:off x="8156750" y="2393301"/>
            <a:ext cx="1671948" cy="1115176"/>
          </a:xfrm>
          <a:prstGeom prst="rect">
            <a:avLst/>
          </a:prstGeom>
          <a:noFill/>
          <a:extLst>
            <a:ext uri="{909E8E84-426E-40DD-AFC4-6F175D3DCCD1}">
              <a14:hiddenFill xmlns:a14="http://schemas.microsoft.com/office/drawing/2010/main">
                <a:solidFill>
                  <a:srgbClr val="FFFFFF"/>
                </a:solidFill>
              </a14:hiddenFill>
            </a:ext>
          </a:extLst>
        </p:spPr>
      </p:pic>
      <p:pic>
        <p:nvPicPr>
          <p:cNvPr id="1046" name="Picture 22" descr="C:\Users\Barnwell1\AppData\Local\Microsoft\Windows\INetCache\IE\INT8MGR6\100124florist-450x299[1].jpg"/>
          <p:cNvPicPr>
            <a:picLocks noChangeAspect="1" noChangeArrowheads="1"/>
          </p:cNvPicPr>
          <p:nvPr/>
        </p:nvPicPr>
        <p:blipFill>
          <a:blip r:embed="rId15" cstate="print">
            <a:extLst>
              <a:ext uri="{28A0092B-C50C-407E-A947-70E740481C1C}">
                <a14:useLocalDpi xmlns:a14="http://schemas.microsoft.com/office/drawing/2010/main" val="0"/>
              </a:ext>
            </a:extLst>
          </a:blip>
          <a:srcRect/>
          <a:stretch>
            <a:fillRect/>
          </a:stretch>
        </p:blipFill>
        <p:spPr bwMode="auto">
          <a:xfrm>
            <a:off x="247821" y="2185262"/>
            <a:ext cx="1443680" cy="959245"/>
          </a:xfrm>
          <a:prstGeom prst="rect">
            <a:avLst/>
          </a:prstGeom>
          <a:noFill/>
          <a:extLst>
            <a:ext uri="{909E8E84-426E-40DD-AFC4-6F175D3DCCD1}">
              <a14:hiddenFill xmlns:a14="http://schemas.microsoft.com/office/drawing/2010/main">
                <a:solidFill>
                  <a:srgbClr val="FFFFFF"/>
                </a:solidFill>
              </a14:hiddenFill>
            </a:ext>
          </a:extLst>
        </p:spPr>
      </p:pic>
      <p:pic>
        <p:nvPicPr>
          <p:cNvPr id="1047" name="Picture 23" descr="C:\Users\Barnwell1\AppData\Local\Microsoft\Windows\INetCache\IE\9JY9KT07\17-2112.00[1].jpg"/>
          <p:cNvPicPr>
            <a:picLocks noChangeAspect="1" noChangeArrowheads="1"/>
          </p:cNvPicPr>
          <p:nvPr/>
        </p:nvPicPr>
        <p:blipFill>
          <a:blip r:embed="rId16" cstate="print">
            <a:extLst>
              <a:ext uri="{28A0092B-C50C-407E-A947-70E740481C1C}">
                <a14:useLocalDpi xmlns:a14="http://schemas.microsoft.com/office/drawing/2010/main" val="0"/>
              </a:ext>
            </a:extLst>
          </a:blip>
          <a:srcRect/>
          <a:stretch>
            <a:fillRect/>
          </a:stretch>
        </p:blipFill>
        <p:spPr bwMode="auto">
          <a:xfrm>
            <a:off x="2054753" y="4684785"/>
            <a:ext cx="1201328" cy="675747"/>
          </a:xfrm>
          <a:prstGeom prst="rect">
            <a:avLst/>
          </a:prstGeom>
          <a:noFill/>
          <a:extLst>
            <a:ext uri="{909E8E84-426E-40DD-AFC4-6F175D3DCCD1}">
              <a14:hiddenFill xmlns:a14="http://schemas.microsoft.com/office/drawing/2010/main">
                <a:solidFill>
                  <a:srgbClr val="FFFFFF"/>
                </a:solidFill>
              </a14:hiddenFill>
            </a:ext>
          </a:extLst>
        </p:spPr>
      </p:pic>
      <p:pic>
        <p:nvPicPr>
          <p:cNvPr id="1053" name="Picture 29" descr="C:\Users\Barnwell1\AppData\Local\Microsoft\Windows\INetCache\IE\A0KMX417\4423013244_67c4633320_b[1].jpg"/>
          <p:cNvPicPr>
            <a:picLocks noChangeAspect="1" noChangeArrowheads="1"/>
          </p:cNvPicPr>
          <p:nvPr/>
        </p:nvPicPr>
        <p:blipFill>
          <a:blip r:embed="rId17" cstate="print">
            <a:extLst>
              <a:ext uri="{28A0092B-C50C-407E-A947-70E740481C1C}">
                <a14:useLocalDpi xmlns:a14="http://schemas.microsoft.com/office/drawing/2010/main" val="0"/>
              </a:ext>
            </a:extLst>
          </a:blip>
          <a:srcRect/>
          <a:stretch>
            <a:fillRect/>
          </a:stretch>
        </p:blipFill>
        <p:spPr bwMode="auto">
          <a:xfrm>
            <a:off x="10237974" y="3574948"/>
            <a:ext cx="1418442" cy="946090"/>
          </a:xfrm>
          <a:prstGeom prst="rect">
            <a:avLst/>
          </a:prstGeom>
          <a:noFill/>
          <a:extLst>
            <a:ext uri="{909E8E84-426E-40DD-AFC4-6F175D3DCCD1}">
              <a14:hiddenFill xmlns:a14="http://schemas.microsoft.com/office/drawing/2010/main">
                <a:solidFill>
                  <a:srgbClr val="FFFFFF"/>
                </a:solidFill>
              </a14:hiddenFill>
            </a:ext>
          </a:extLst>
        </p:spPr>
      </p:pic>
      <p:sp>
        <p:nvSpPr>
          <p:cNvPr id="32" name="Arrow: Striped Right 31">
            <a:hlinkClick r:id="rId18" action="ppaction://hlinksldjump"/>
            <a:extLst>
              <a:ext uri="{FF2B5EF4-FFF2-40B4-BE49-F238E27FC236}">
                <a16:creationId xmlns:a16="http://schemas.microsoft.com/office/drawing/2014/main" id="{4741DE5B-1086-490D-A07E-6D41AB86BF82}"/>
              </a:ext>
            </a:extLst>
          </p:cNvPr>
          <p:cNvSpPr/>
          <p:nvPr/>
        </p:nvSpPr>
        <p:spPr>
          <a:xfrm>
            <a:off x="10474374" y="6002594"/>
            <a:ext cx="943897" cy="490281"/>
          </a:xfrm>
          <a:prstGeom prst="striped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NEXT</a:t>
            </a:r>
          </a:p>
        </p:txBody>
      </p:sp>
    </p:spTree>
    <p:extLst>
      <p:ext uri="{BB962C8B-B14F-4D97-AF65-F5344CB8AC3E}">
        <p14:creationId xmlns:p14="http://schemas.microsoft.com/office/powerpoint/2010/main" val="264419624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DAEC1B93-5C1D-43B3-B3D0-6D9544B5267C}"/>
              </a:ext>
            </a:extLst>
          </p:cNvPr>
          <p:cNvPicPr>
            <a:picLocks noChangeAspect="1"/>
          </p:cNvPicPr>
          <p:nvPr/>
        </p:nvPicPr>
        <p:blipFill rotWithShape="1">
          <a:blip r:embed="rId2">
            <a:duotone>
              <a:schemeClr val="accent1">
                <a:shade val="45000"/>
                <a:satMod val="135000"/>
              </a:schemeClr>
              <a:prstClr val="white"/>
            </a:duotone>
            <a:extLst>
              <a:ext uri="{BEBA8EAE-BF5A-486C-A8C5-ECC9F3942E4B}">
                <a14:imgProps xmlns:a14="http://schemas.microsoft.com/office/drawing/2010/main">
                  <a14:imgLayer r:embed="rId3">
                    <a14:imgEffect>
                      <a14:artisticPlasticWrap trans="100000"/>
                    </a14:imgEffect>
                  </a14:imgLayer>
                </a14:imgProps>
              </a:ext>
              <a:ext uri="{28A0092B-C50C-407E-A947-70E740481C1C}">
                <a14:useLocalDpi xmlns:a14="http://schemas.microsoft.com/office/drawing/2010/main" val="0"/>
              </a:ext>
            </a:extLst>
          </a:blip>
          <a:srcRect b="18092"/>
          <a:stretch/>
        </p:blipFill>
        <p:spPr>
          <a:xfrm>
            <a:off x="-4380" y="2352669"/>
            <a:ext cx="12196380" cy="4505331"/>
          </a:xfrm>
          <a:prstGeom prst="rect">
            <a:avLst/>
          </a:prstGeom>
          <a:ln>
            <a:gradFill>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ln>
        </p:spPr>
      </p:pic>
      <p:pic>
        <p:nvPicPr>
          <p:cNvPr id="7" name="Picture 6">
            <a:extLst>
              <a:ext uri="{FF2B5EF4-FFF2-40B4-BE49-F238E27FC236}">
                <a16:creationId xmlns:a16="http://schemas.microsoft.com/office/drawing/2014/main" id="{E3FB80B5-9CDC-4330-AFFF-F920D8792837}"/>
              </a:ext>
            </a:extLst>
          </p:cNvPr>
          <p:cNvPicPr>
            <a:picLocks noChangeAspect="1"/>
          </p:cNvPicPr>
          <p:nvPr/>
        </p:nvPicPr>
        <p:blipFill>
          <a:blip r:embed="rId4">
            <a:duotone>
              <a:schemeClr val="accent1">
                <a:shade val="45000"/>
                <a:satMod val="135000"/>
              </a:schemeClr>
              <a:prstClr val="white"/>
            </a:duotone>
          </a:blip>
          <a:stretch>
            <a:fillRect/>
          </a:stretch>
        </p:blipFill>
        <p:spPr>
          <a:xfrm>
            <a:off x="11484932" y="5834847"/>
            <a:ext cx="707068" cy="909087"/>
          </a:xfrm>
          <a:prstGeom prst="rect">
            <a:avLst/>
          </a:prstGeom>
        </p:spPr>
      </p:pic>
      <p:sp>
        <p:nvSpPr>
          <p:cNvPr id="3" name="Content Placeholder 2">
            <a:extLst>
              <a:ext uri="{FF2B5EF4-FFF2-40B4-BE49-F238E27FC236}">
                <a16:creationId xmlns:a16="http://schemas.microsoft.com/office/drawing/2014/main" id="{15028927-DC22-4542-B358-77DD7B1B4A4E}"/>
              </a:ext>
            </a:extLst>
          </p:cNvPr>
          <p:cNvSpPr>
            <a:spLocks noGrp="1"/>
          </p:cNvSpPr>
          <p:nvPr>
            <p:ph idx="1"/>
          </p:nvPr>
        </p:nvSpPr>
        <p:spPr/>
        <p:txBody>
          <a:bodyPr>
            <a:normAutofit/>
          </a:bodyPr>
          <a:lstStyle/>
          <a:p>
            <a:r>
              <a:rPr lang="en-GB" sz="2200" dirty="0"/>
              <a:t>An important factor to consider when choosing where you want to study is </a:t>
            </a:r>
            <a:r>
              <a:rPr lang="en-GB" sz="2200" b="1" dirty="0"/>
              <a:t>what qualification do you want to gain</a:t>
            </a:r>
            <a:r>
              <a:rPr lang="en-GB" sz="2200" dirty="0"/>
              <a:t>?</a:t>
            </a:r>
          </a:p>
          <a:p>
            <a:pPr marL="0" indent="0">
              <a:buNone/>
            </a:pPr>
            <a:endParaRPr lang="en-GB" sz="2200" dirty="0"/>
          </a:p>
          <a:p>
            <a:r>
              <a:rPr lang="en-GB" sz="2200" dirty="0"/>
              <a:t>Not all establishments offer all qualifications or subjects.</a:t>
            </a:r>
          </a:p>
        </p:txBody>
      </p:sp>
      <p:sp>
        <p:nvSpPr>
          <p:cNvPr id="5" name="Title 1"/>
          <p:cNvSpPr>
            <a:spLocks noGrp="1"/>
          </p:cNvSpPr>
          <p:nvPr>
            <p:ph type="title"/>
          </p:nvPr>
        </p:nvSpPr>
        <p:spPr>
          <a:xfrm>
            <a:off x="838200" y="365125"/>
            <a:ext cx="10515600" cy="1325563"/>
          </a:xfrm>
        </p:spPr>
        <p:txBody>
          <a:bodyPr/>
          <a:lstStyle/>
          <a:p>
            <a:r>
              <a:rPr lang="en-GB" dirty="0">
                <a:latin typeface="Impact" panose="020B0806030902050204" pitchFamily="34" charset="0"/>
              </a:rPr>
              <a:t>WHAT  QUALIFICATIONS CAN I TAKE?</a:t>
            </a:r>
          </a:p>
        </p:txBody>
      </p:sp>
      <p:sp>
        <p:nvSpPr>
          <p:cNvPr id="6" name="Arrow: Striped Right 5">
            <a:hlinkClick r:id="rId5" action="ppaction://hlinksldjump"/>
            <a:extLst>
              <a:ext uri="{FF2B5EF4-FFF2-40B4-BE49-F238E27FC236}">
                <a16:creationId xmlns:a16="http://schemas.microsoft.com/office/drawing/2014/main" id="{340B4E9A-A483-4D1F-9D46-457ACEA2A47D}"/>
              </a:ext>
            </a:extLst>
          </p:cNvPr>
          <p:cNvSpPr/>
          <p:nvPr/>
        </p:nvSpPr>
        <p:spPr>
          <a:xfrm>
            <a:off x="10474374" y="6002594"/>
            <a:ext cx="943897" cy="490281"/>
          </a:xfrm>
          <a:prstGeom prst="striped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NEXT</a:t>
            </a:r>
          </a:p>
        </p:txBody>
      </p:sp>
      <p:sp>
        <p:nvSpPr>
          <p:cNvPr id="8" name="Arrow: Left 7">
            <a:hlinkClick r:id="rId6" action="ppaction://hlinksldjump"/>
            <a:extLst>
              <a:ext uri="{FF2B5EF4-FFF2-40B4-BE49-F238E27FC236}">
                <a16:creationId xmlns:a16="http://schemas.microsoft.com/office/drawing/2014/main" id="{E1FAB9FE-DA79-4A96-9E70-F2D21A2795A1}"/>
              </a:ext>
            </a:extLst>
          </p:cNvPr>
          <p:cNvSpPr/>
          <p:nvPr/>
        </p:nvSpPr>
        <p:spPr>
          <a:xfrm>
            <a:off x="1556430" y="6002593"/>
            <a:ext cx="943897" cy="490281"/>
          </a:xfrm>
          <a:prstGeom prst="lef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BACK</a:t>
            </a:r>
          </a:p>
        </p:txBody>
      </p:sp>
    </p:spTree>
    <p:extLst>
      <p:ext uri="{BB962C8B-B14F-4D97-AF65-F5344CB8AC3E}">
        <p14:creationId xmlns:p14="http://schemas.microsoft.com/office/powerpoint/2010/main" val="394964357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DAEC1B93-5C1D-43B3-B3D0-6D9544B5267C}"/>
              </a:ext>
            </a:extLst>
          </p:cNvPr>
          <p:cNvPicPr>
            <a:picLocks noChangeAspect="1"/>
          </p:cNvPicPr>
          <p:nvPr/>
        </p:nvPicPr>
        <p:blipFill rotWithShape="1">
          <a:blip r:embed="rId2">
            <a:duotone>
              <a:schemeClr val="accent1">
                <a:shade val="45000"/>
                <a:satMod val="135000"/>
              </a:schemeClr>
              <a:prstClr val="white"/>
            </a:duotone>
            <a:extLst>
              <a:ext uri="{BEBA8EAE-BF5A-486C-A8C5-ECC9F3942E4B}">
                <a14:imgProps xmlns:a14="http://schemas.microsoft.com/office/drawing/2010/main">
                  <a14:imgLayer r:embed="rId3">
                    <a14:imgEffect>
                      <a14:artisticPlasticWrap trans="100000"/>
                    </a14:imgEffect>
                  </a14:imgLayer>
                </a14:imgProps>
              </a:ext>
              <a:ext uri="{28A0092B-C50C-407E-A947-70E740481C1C}">
                <a14:useLocalDpi xmlns:a14="http://schemas.microsoft.com/office/drawing/2010/main" val="0"/>
              </a:ext>
            </a:extLst>
          </a:blip>
          <a:srcRect b="18092"/>
          <a:stretch/>
        </p:blipFill>
        <p:spPr>
          <a:xfrm>
            <a:off x="-4380" y="2352669"/>
            <a:ext cx="12196380" cy="4505331"/>
          </a:xfrm>
          <a:prstGeom prst="rect">
            <a:avLst/>
          </a:prstGeom>
          <a:ln>
            <a:gradFill>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ln>
        </p:spPr>
      </p:pic>
      <p:pic>
        <p:nvPicPr>
          <p:cNvPr id="7" name="Picture 6">
            <a:extLst>
              <a:ext uri="{FF2B5EF4-FFF2-40B4-BE49-F238E27FC236}">
                <a16:creationId xmlns:a16="http://schemas.microsoft.com/office/drawing/2014/main" id="{E3FB80B5-9CDC-4330-AFFF-F920D8792837}"/>
              </a:ext>
            </a:extLst>
          </p:cNvPr>
          <p:cNvPicPr>
            <a:picLocks noChangeAspect="1"/>
          </p:cNvPicPr>
          <p:nvPr/>
        </p:nvPicPr>
        <p:blipFill>
          <a:blip r:embed="rId4">
            <a:duotone>
              <a:schemeClr val="accent1">
                <a:shade val="45000"/>
                <a:satMod val="135000"/>
              </a:schemeClr>
              <a:prstClr val="white"/>
            </a:duotone>
          </a:blip>
          <a:stretch>
            <a:fillRect/>
          </a:stretch>
        </p:blipFill>
        <p:spPr>
          <a:xfrm>
            <a:off x="11484932" y="5834847"/>
            <a:ext cx="707068" cy="909087"/>
          </a:xfrm>
          <a:prstGeom prst="rect">
            <a:avLst/>
          </a:prstGeom>
        </p:spPr>
      </p:pic>
      <p:sp>
        <p:nvSpPr>
          <p:cNvPr id="3" name="Content Placeholder 2">
            <a:extLst>
              <a:ext uri="{FF2B5EF4-FFF2-40B4-BE49-F238E27FC236}">
                <a16:creationId xmlns:a16="http://schemas.microsoft.com/office/drawing/2014/main" id="{15028927-DC22-4542-B358-77DD7B1B4A4E}"/>
              </a:ext>
            </a:extLst>
          </p:cNvPr>
          <p:cNvSpPr>
            <a:spLocks noGrp="1"/>
          </p:cNvSpPr>
          <p:nvPr>
            <p:ph idx="1"/>
          </p:nvPr>
        </p:nvSpPr>
        <p:spPr>
          <a:xfrm>
            <a:off x="836010" y="1660372"/>
            <a:ext cx="10515600" cy="4351338"/>
          </a:xfrm>
        </p:spPr>
        <p:txBody>
          <a:bodyPr>
            <a:normAutofit/>
          </a:bodyPr>
          <a:lstStyle/>
          <a:p>
            <a:pPr marL="0" indent="0">
              <a:buNone/>
            </a:pPr>
            <a:r>
              <a:rPr lang="en-GB" sz="2200" dirty="0"/>
              <a:t>GCSEs are classed as Level 2 qualifications.</a:t>
            </a:r>
          </a:p>
          <a:p>
            <a:pPr marL="0" indent="0">
              <a:buNone/>
            </a:pPr>
            <a:r>
              <a:rPr lang="en-GB" sz="2200" dirty="0"/>
              <a:t>At the age of 16 most students will progress on to complete a Level 3 qualification. Your main options are:</a:t>
            </a:r>
          </a:p>
          <a:p>
            <a:r>
              <a:rPr lang="en-GB" sz="2200" dirty="0"/>
              <a:t>A Levels</a:t>
            </a:r>
          </a:p>
          <a:p>
            <a:r>
              <a:rPr lang="en-GB" sz="2200" dirty="0"/>
              <a:t>BTEC</a:t>
            </a:r>
          </a:p>
          <a:p>
            <a:r>
              <a:rPr lang="en-GB" sz="2200" dirty="0"/>
              <a:t>NVQ</a:t>
            </a:r>
          </a:p>
          <a:p>
            <a:r>
              <a:rPr lang="en-GB" sz="2200" dirty="0"/>
              <a:t>T Levels</a:t>
            </a:r>
          </a:p>
          <a:p>
            <a:pPr marL="0" indent="0">
              <a:buNone/>
            </a:pPr>
            <a:r>
              <a:rPr lang="en-GB" sz="2200" dirty="0"/>
              <a:t>If you decide to go to college or do an apprenticeship, you may be required to start your new qualification at a Level 2 before progressing on to the Level 3 – the course providers will discuss this with you at the time of application.</a:t>
            </a:r>
          </a:p>
        </p:txBody>
      </p:sp>
      <p:sp>
        <p:nvSpPr>
          <p:cNvPr id="5" name="Title 1"/>
          <p:cNvSpPr>
            <a:spLocks noGrp="1"/>
          </p:cNvSpPr>
          <p:nvPr>
            <p:ph type="title"/>
          </p:nvPr>
        </p:nvSpPr>
        <p:spPr>
          <a:xfrm>
            <a:off x="838200" y="365125"/>
            <a:ext cx="10515600" cy="1325563"/>
          </a:xfrm>
        </p:spPr>
        <p:txBody>
          <a:bodyPr/>
          <a:lstStyle/>
          <a:p>
            <a:r>
              <a:rPr lang="en-GB" dirty="0">
                <a:latin typeface="Impact" panose="020B0806030902050204" pitchFamily="34" charset="0"/>
              </a:rPr>
              <a:t>OPTIONS AFTER GCSEs</a:t>
            </a:r>
          </a:p>
        </p:txBody>
      </p:sp>
      <p:sp>
        <p:nvSpPr>
          <p:cNvPr id="6" name="Arrow: Striped Right 5">
            <a:hlinkClick r:id="rId5" action="ppaction://hlinksldjump"/>
            <a:extLst>
              <a:ext uri="{FF2B5EF4-FFF2-40B4-BE49-F238E27FC236}">
                <a16:creationId xmlns:a16="http://schemas.microsoft.com/office/drawing/2014/main" id="{44FAC0AE-7DAE-4857-ACA5-3C85B1CC6ADC}"/>
              </a:ext>
            </a:extLst>
          </p:cNvPr>
          <p:cNvSpPr/>
          <p:nvPr/>
        </p:nvSpPr>
        <p:spPr>
          <a:xfrm>
            <a:off x="10474374" y="6002594"/>
            <a:ext cx="943897" cy="490281"/>
          </a:xfrm>
          <a:prstGeom prst="striped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NEXT</a:t>
            </a:r>
          </a:p>
        </p:txBody>
      </p:sp>
      <p:sp>
        <p:nvSpPr>
          <p:cNvPr id="8" name="Arrow: Left 7">
            <a:hlinkClick r:id="rId6" action="ppaction://hlinksldjump"/>
            <a:extLst>
              <a:ext uri="{FF2B5EF4-FFF2-40B4-BE49-F238E27FC236}">
                <a16:creationId xmlns:a16="http://schemas.microsoft.com/office/drawing/2014/main" id="{05ED77C5-DEB9-4C78-AB3B-C402937CA46D}"/>
              </a:ext>
            </a:extLst>
          </p:cNvPr>
          <p:cNvSpPr/>
          <p:nvPr/>
        </p:nvSpPr>
        <p:spPr>
          <a:xfrm>
            <a:off x="1556430" y="6002593"/>
            <a:ext cx="943897" cy="490281"/>
          </a:xfrm>
          <a:prstGeom prst="lef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BACK</a:t>
            </a:r>
          </a:p>
        </p:txBody>
      </p:sp>
    </p:spTree>
    <p:extLst>
      <p:ext uri="{BB962C8B-B14F-4D97-AF65-F5344CB8AC3E}">
        <p14:creationId xmlns:p14="http://schemas.microsoft.com/office/powerpoint/2010/main" val="394964357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DAEC1B93-5C1D-43B3-B3D0-6D9544B5267C}"/>
              </a:ext>
            </a:extLst>
          </p:cNvPr>
          <p:cNvPicPr>
            <a:picLocks noChangeAspect="1"/>
          </p:cNvPicPr>
          <p:nvPr/>
        </p:nvPicPr>
        <p:blipFill rotWithShape="1">
          <a:blip r:embed="rId2">
            <a:duotone>
              <a:schemeClr val="accent1">
                <a:shade val="45000"/>
                <a:satMod val="135000"/>
              </a:schemeClr>
              <a:prstClr val="white"/>
            </a:duotone>
            <a:extLst>
              <a:ext uri="{BEBA8EAE-BF5A-486C-A8C5-ECC9F3942E4B}">
                <a14:imgProps xmlns:a14="http://schemas.microsoft.com/office/drawing/2010/main">
                  <a14:imgLayer r:embed="rId3">
                    <a14:imgEffect>
                      <a14:artisticPlasticWrap trans="100000"/>
                    </a14:imgEffect>
                  </a14:imgLayer>
                </a14:imgProps>
              </a:ext>
              <a:ext uri="{28A0092B-C50C-407E-A947-70E740481C1C}">
                <a14:useLocalDpi xmlns:a14="http://schemas.microsoft.com/office/drawing/2010/main" val="0"/>
              </a:ext>
            </a:extLst>
          </a:blip>
          <a:srcRect b="18092"/>
          <a:stretch/>
        </p:blipFill>
        <p:spPr>
          <a:xfrm>
            <a:off x="-4380" y="2352669"/>
            <a:ext cx="12196380" cy="4505331"/>
          </a:xfrm>
          <a:prstGeom prst="rect">
            <a:avLst/>
          </a:prstGeom>
          <a:ln>
            <a:gradFill>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ln>
        </p:spPr>
      </p:pic>
      <p:pic>
        <p:nvPicPr>
          <p:cNvPr id="7" name="Picture 6">
            <a:extLst>
              <a:ext uri="{FF2B5EF4-FFF2-40B4-BE49-F238E27FC236}">
                <a16:creationId xmlns:a16="http://schemas.microsoft.com/office/drawing/2014/main" id="{E3FB80B5-9CDC-4330-AFFF-F920D8792837}"/>
              </a:ext>
            </a:extLst>
          </p:cNvPr>
          <p:cNvPicPr>
            <a:picLocks noChangeAspect="1"/>
          </p:cNvPicPr>
          <p:nvPr/>
        </p:nvPicPr>
        <p:blipFill>
          <a:blip r:embed="rId4">
            <a:duotone>
              <a:schemeClr val="accent1">
                <a:shade val="45000"/>
                <a:satMod val="135000"/>
              </a:schemeClr>
              <a:prstClr val="white"/>
            </a:duotone>
          </a:blip>
          <a:stretch>
            <a:fillRect/>
          </a:stretch>
        </p:blipFill>
        <p:spPr>
          <a:xfrm>
            <a:off x="11484932" y="5834847"/>
            <a:ext cx="707068" cy="909087"/>
          </a:xfrm>
          <a:prstGeom prst="rect">
            <a:avLst/>
          </a:prstGeom>
        </p:spPr>
      </p:pic>
      <p:sp>
        <p:nvSpPr>
          <p:cNvPr id="3" name="Content Placeholder 2">
            <a:extLst>
              <a:ext uri="{FF2B5EF4-FFF2-40B4-BE49-F238E27FC236}">
                <a16:creationId xmlns:a16="http://schemas.microsoft.com/office/drawing/2014/main" id="{15028927-DC22-4542-B358-77DD7B1B4A4E}"/>
              </a:ext>
            </a:extLst>
          </p:cNvPr>
          <p:cNvSpPr>
            <a:spLocks noGrp="1"/>
          </p:cNvSpPr>
          <p:nvPr>
            <p:ph idx="1"/>
          </p:nvPr>
        </p:nvSpPr>
        <p:spPr/>
        <p:txBody>
          <a:bodyPr>
            <a:normAutofit/>
          </a:bodyPr>
          <a:lstStyle/>
          <a:p>
            <a:r>
              <a:rPr lang="en-GB" sz="2200" dirty="0"/>
              <a:t>These are referred to as academic qualifications meaning they are taught in a traditional academic way (teacher/classroom).</a:t>
            </a:r>
          </a:p>
          <a:p>
            <a:r>
              <a:rPr lang="en-GB" sz="2200" dirty="0"/>
              <a:t>Students select 3 A Levels to study (some students may choose 4).</a:t>
            </a:r>
          </a:p>
          <a:p>
            <a:r>
              <a:rPr lang="en-GB" sz="2200" dirty="0"/>
              <a:t>They are an extension of the subjects that you would have studied previously: maths, English, sciences, art, languages, technology, geography, history, RS etc.</a:t>
            </a:r>
          </a:p>
          <a:p>
            <a:r>
              <a:rPr lang="en-GB" sz="2200" dirty="0"/>
              <a:t>You study your chosen subjects in greater depth than you would have done previously.</a:t>
            </a:r>
          </a:p>
          <a:p>
            <a:r>
              <a:rPr lang="en-GB" sz="2200" dirty="0"/>
              <a:t>A Levels carry UCAS points that can gain you access to university.</a:t>
            </a:r>
          </a:p>
          <a:p>
            <a:pPr marL="0" indent="0">
              <a:buNone/>
            </a:pPr>
            <a:endParaRPr lang="en-GB" sz="2200" dirty="0"/>
          </a:p>
        </p:txBody>
      </p:sp>
      <p:sp>
        <p:nvSpPr>
          <p:cNvPr id="5" name="Title 1"/>
          <p:cNvSpPr>
            <a:spLocks noGrp="1"/>
          </p:cNvSpPr>
          <p:nvPr>
            <p:ph type="title"/>
          </p:nvPr>
        </p:nvSpPr>
        <p:spPr>
          <a:xfrm>
            <a:off x="838200" y="365125"/>
            <a:ext cx="10515600" cy="1325563"/>
          </a:xfrm>
        </p:spPr>
        <p:txBody>
          <a:bodyPr/>
          <a:lstStyle/>
          <a:p>
            <a:r>
              <a:rPr lang="en-GB" dirty="0">
                <a:latin typeface="Impact" panose="020B0806030902050204" pitchFamily="34" charset="0"/>
              </a:rPr>
              <a:t>A LEVELS (ADVANCED LEVELS)</a:t>
            </a:r>
          </a:p>
        </p:txBody>
      </p:sp>
      <p:sp>
        <p:nvSpPr>
          <p:cNvPr id="6" name="Arrow: Striped Right 5">
            <a:hlinkClick r:id="rId5" action="ppaction://hlinksldjump"/>
            <a:extLst>
              <a:ext uri="{FF2B5EF4-FFF2-40B4-BE49-F238E27FC236}">
                <a16:creationId xmlns:a16="http://schemas.microsoft.com/office/drawing/2014/main" id="{BA6C0B0F-8DCB-455F-B5EB-07C446160843}"/>
              </a:ext>
            </a:extLst>
          </p:cNvPr>
          <p:cNvSpPr/>
          <p:nvPr/>
        </p:nvSpPr>
        <p:spPr>
          <a:xfrm>
            <a:off x="10474374" y="6002594"/>
            <a:ext cx="943897" cy="490281"/>
          </a:xfrm>
          <a:prstGeom prst="striped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NEXT</a:t>
            </a:r>
          </a:p>
        </p:txBody>
      </p:sp>
      <p:sp>
        <p:nvSpPr>
          <p:cNvPr id="8" name="Arrow: Left 7">
            <a:hlinkClick r:id="rId6" action="ppaction://hlinksldjump"/>
            <a:extLst>
              <a:ext uri="{FF2B5EF4-FFF2-40B4-BE49-F238E27FC236}">
                <a16:creationId xmlns:a16="http://schemas.microsoft.com/office/drawing/2014/main" id="{A1C0405B-3F73-4699-8B78-DEBB3F496A05}"/>
              </a:ext>
            </a:extLst>
          </p:cNvPr>
          <p:cNvSpPr/>
          <p:nvPr/>
        </p:nvSpPr>
        <p:spPr>
          <a:xfrm>
            <a:off x="1556430" y="6002593"/>
            <a:ext cx="943897" cy="490281"/>
          </a:xfrm>
          <a:prstGeom prst="lef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BACK</a:t>
            </a:r>
          </a:p>
        </p:txBody>
      </p:sp>
    </p:spTree>
    <p:extLst>
      <p:ext uri="{BB962C8B-B14F-4D97-AF65-F5344CB8AC3E}">
        <p14:creationId xmlns:p14="http://schemas.microsoft.com/office/powerpoint/2010/main" val="394964357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DAEC1B93-5C1D-43B3-B3D0-6D9544B5267C}"/>
              </a:ext>
            </a:extLst>
          </p:cNvPr>
          <p:cNvPicPr>
            <a:picLocks noChangeAspect="1"/>
          </p:cNvPicPr>
          <p:nvPr/>
        </p:nvPicPr>
        <p:blipFill rotWithShape="1">
          <a:blip r:embed="rId2">
            <a:duotone>
              <a:schemeClr val="accent1">
                <a:shade val="45000"/>
                <a:satMod val="135000"/>
              </a:schemeClr>
              <a:prstClr val="white"/>
            </a:duotone>
            <a:extLst>
              <a:ext uri="{BEBA8EAE-BF5A-486C-A8C5-ECC9F3942E4B}">
                <a14:imgProps xmlns:a14="http://schemas.microsoft.com/office/drawing/2010/main">
                  <a14:imgLayer r:embed="rId3">
                    <a14:imgEffect>
                      <a14:artisticPlasticWrap trans="100000"/>
                    </a14:imgEffect>
                  </a14:imgLayer>
                </a14:imgProps>
              </a:ext>
              <a:ext uri="{28A0092B-C50C-407E-A947-70E740481C1C}">
                <a14:useLocalDpi xmlns:a14="http://schemas.microsoft.com/office/drawing/2010/main" val="0"/>
              </a:ext>
            </a:extLst>
          </a:blip>
          <a:srcRect b="18092"/>
          <a:stretch/>
        </p:blipFill>
        <p:spPr>
          <a:xfrm>
            <a:off x="-4380" y="2352669"/>
            <a:ext cx="12196380" cy="4505331"/>
          </a:xfrm>
          <a:prstGeom prst="rect">
            <a:avLst/>
          </a:prstGeom>
          <a:ln>
            <a:gradFill>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ln>
        </p:spPr>
      </p:pic>
      <p:pic>
        <p:nvPicPr>
          <p:cNvPr id="7" name="Picture 6">
            <a:extLst>
              <a:ext uri="{FF2B5EF4-FFF2-40B4-BE49-F238E27FC236}">
                <a16:creationId xmlns:a16="http://schemas.microsoft.com/office/drawing/2014/main" id="{E3FB80B5-9CDC-4330-AFFF-F920D8792837}"/>
              </a:ext>
            </a:extLst>
          </p:cNvPr>
          <p:cNvPicPr>
            <a:picLocks noChangeAspect="1"/>
          </p:cNvPicPr>
          <p:nvPr/>
        </p:nvPicPr>
        <p:blipFill>
          <a:blip r:embed="rId4">
            <a:duotone>
              <a:schemeClr val="accent1">
                <a:shade val="45000"/>
                <a:satMod val="135000"/>
              </a:schemeClr>
              <a:prstClr val="white"/>
            </a:duotone>
          </a:blip>
          <a:stretch>
            <a:fillRect/>
          </a:stretch>
        </p:blipFill>
        <p:spPr>
          <a:xfrm>
            <a:off x="11484932" y="5834847"/>
            <a:ext cx="707068" cy="909087"/>
          </a:xfrm>
          <a:prstGeom prst="rect">
            <a:avLst/>
          </a:prstGeom>
        </p:spPr>
      </p:pic>
      <p:sp>
        <p:nvSpPr>
          <p:cNvPr id="3" name="Content Placeholder 2">
            <a:extLst>
              <a:ext uri="{FF2B5EF4-FFF2-40B4-BE49-F238E27FC236}">
                <a16:creationId xmlns:a16="http://schemas.microsoft.com/office/drawing/2014/main" id="{15028927-DC22-4542-B358-77DD7B1B4A4E}"/>
              </a:ext>
            </a:extLst>
          </p:cNvPr>
          <p:cNvSpPr>
            <a:spLocks noGrp="1"/>
          </p:cNvSpPr>
          <p:nvPr>
            <p:ph idx="1"/>
          </p:nvPr>
        </p:nvSpPr>
        <p:spPr>
          <a:xfrm>
            <a:off x="836010" y="2023929"/>
            <a:ext cx="10515600" cy="4351338"/>
          </a:xfrm>
        </p:spPr>
        <p:txBody>
          <a:bodyPr/>
          <a:lstStyle/>
          <a:p>
            <a:r>
              <a:rPr lang="en-GB" sz="2200" dirty="0"/>
              <a:t>They are a vocational qualification – they are designed to prepare you for work in a specific field and combine practical learning with study.</a:t>
            </a:r>
          </a:p>
          <a:p>
            <a:r>
              <a:rPr lang="en-GB" sz="2200" dirty="0"/>
              <a:t>You will study one subject area and the final result can be the equivalent of up to 3 A Levels.</a:t>
            </a:r>
          </a:p>
          <a:p>
            <a:r>
              <a:rPr lang="en-GB" sz="2200" dirty="0"/>
              <a:t>Some sixth forms offer BTECs which can be studied alongside A Levels – these BTECs will be the equivalent of studying 1 or 2 A Levels depending on the course on offer.</a:t>
            </a:r>
          </a:p>
          <a:p>
            <a:r>
              <a:rPr lang="en-GB" sz="2200" dirty="0"/>
              <a:t>BTECs carry UCAS points that can gain you entry to many universities.</a:t>
            </a:r>
          </a:p>
          <a:p>
            <a:pPr marL="0" indent="0">
              <a:buNone/>
            </a:pPr>
            <a:endParaRPr lang="en-GB" dirty="0"/>
          </a:p>
        </p:txBody>
      </p:sp>
      <p:sp>
        <p:nvSpPr>
          <p:cNvPr id="5" name="Title 1"/>
          <p:cNvSpPr>
            <a:spLocks noGrp="1"/>
          </p:cNvSpPr>
          <p:nvPr>
            <p:ph type="title"/>
          </p:nvPr>
        </p:nvSpPr>
        <p:spPr>
          <a:xfrm>
            <a:off x="836010" y="453260"/>
            <a:ext cx="10515600" cy="1325563"/>
          </a:xfrm>
        </p:spPr>
        <p:txBody>
          <a:bodyPr/>
          <a:lstStyle/>
          <a:p>
            <a:r>
              <a:rPr lang="en-GB" dirty="0">
                <a:latin typeface="Impact" panose="020B0806030902050204" pitchFamily="34" charset="0"/>
              </a:rPr>
              <a:t>BTEC (Business and Technology Education Council)</a:t>
            </a:r>
          </a:p>
        </p:txBody>
      </p:sp>
      <p:sp>
        <p:nvSpPr>
          <p:cNvPr id="6" name="Arrow: Striped Right 5">
            <a:hlinkClick r:id="rId5" action="ppaction://hlinksldjump"/>
            <a:extLst>
              <a:ext uri="{FF2B5EF4-FFF2-40B4-BE49-F238E27FC236}">
                <a16:creationId xmlns:a16="http://schemas.microsoft.com/office/drawing/2014/main" id="{DCB51852-0156-4F57-9EB4-E8B7E5C99C18}"/>
              </a:ext>
            </a:extLst>
          </p:cNvPr>
          <p:cNvSpPr/>
          <p:nvPr/>
        </p:nvSpPr>
        <p:spPr>
          <a:xfrm>
            <a:off x="10474374" y="6002594"/>
            <a:ext cx="943897" cy="490281"/>
          </a:xfrm>
          <a:prstGeom prst="striped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NEXT</a:t>
            </a:r>
          </a:p>
        </p:txBody>
      </p:sp>
      <p:sp>
        <p:nvSpPr>
          <p:cNvPr id="8" name="Arrow: Left 7">
            <a:hlinkClick r:id="rId6" action="ppaction://hlinksldjump"/>
            <a:extLst>
              <a:ext uri="{FF2B5EF4-FFF2-40B4-BE49-F238E27FC236}">
                <a16:creationId xmlns:a16="http://schemas.microsoft.com/office/drawing/2014/main" id="{46069F6F-02E4-462D-87B1-7B93D45C9AF2}"/>
              </a:ext>
            </a:extLst>
          </p:cNvPr>
          <p:cNvSpPr/>
          <p:nvPr/>
        </p:nvSpPr>
        <p:spPr>
          <a:xfrm>
            <a:off x="1556430" y="6002593"/>
            <a:ext cx="943897" cy="490281"/>
          </a:xfrm>
          <a:prstGeom prst="lef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BACK</a:t>
            </a:r>
          </a:p>
        </p:txBody>
      </p:sp>
    </p:spTree>
    <p:extLst>
      <p:ext uri="{BB962C8B-B14F-4D97-AF65-F5344CB8AC3E}">
        <p14:creationId xmlns:p14="http://schemas.microsoft.com/office/powerpoint/2010/main" val="384234585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DAEC1B93-5C1D-43B3-B3D0-6D9544B5267C}"/>
              </a:ext>
            </a:extLst>
          </p:cNvPr>
          <p:cNvPicPr>
            <a:picLocks noChangeAspect="1"/>
          </p:cNvPicPr>
          <p:nvPr/>
        </p:nvPicPr>
        <p:blipFill rotWithShape="1">
          <a:blip r:embed="rId2">
            <a:duotone>
              <a:schemeClr val="accent1">
                <a:shade val="45000"/>
                <a:satMod val="135000"/>
              </a:schemeClr>
              <a:prstClr val="white"/>
            </a:duotone>
            <a:extLst>
              <a:ext uri="{BEBA8EAE-BF5A-486C-A8C5-ECC9F3942E4B}">
                <a14:imgProps xmlns:a14="http://schemas.microsoft.com/office/drawing/2010/main">
                  <a14:imgLayer r:embed="rId3">
                    <a14:imgEffect>
                      <a14:artisticPlasticWrap trans="100000"/>
                    </a14:imgEffect>
                  </a14:imgLayer>
                </a14:imgProps>
              </a:ext>
              <a:ext uri="{28A0092B-C50C-407E-A947-70E740481C1C}">
                <a14:useLocalDpi xmlns:a14="http://schemas.microsoft.com/office/drawing/2010/main" val="0"/>
              </a:ext>
            </a:extLst>
          </a:blip>
          <a:srcRect b="18092"/>
          <a:stretch/>
        </p:blipFill>
        <p:spPr>
          <a:xfrm>
            <a:off x="-4380" y="2352669"/>
            <a:ext cx="12196380" cy="4505331"/>
          </a:xfrm>
          <a:prstGeom prst="rect">
            <a:avLst/>
          </a:prstGeom>
          <a:ln>
            <a:gradFill>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ln>
        </p:spPr>
      </p:pic>
      <p:pic>
        <p:nvPicPr>
          <p:cNvPr id="7" name="Picture 6">
            <a:extLst>
              <a:ext uri="{FF2B5EF4-FFF2-40B4-BE49-F238E27FC236}">
                <a16:creationId xmlns:a16="http://schemas.microsoft.com/office/drawing/2014/main" id="{E3FB80B5-9CDC-4330-AFFF-F920D8792837}"/>
              </a:ext>
            </a:extLst>
          </p:cNvPr>
          <p:cNvPicPr>
            <a:picLocks noChangeAspect="1"/>
          </p:cNvPicPr>
          <p:nvPr/>
        </p:nvPicPr>
        <p:blipFill>
          <a:blip r:embed="rId4">
            <a:duotone>
              <a:schemeClr val="accent1">
                <a:shade val="45000"/>
                <a:satMod val="135000"/>
              </a:schemeClr>
              <a:prstClr val="white"/>
            </a:duotone>
          </a:blip>
          <a:stretch>
            <a:fillRect/>
          </a:stretch>
        </p:blipFill>
        <p:spPr>
          <a:xfrm>
            <a:off x="11484932" y="5834847"/>
            <a:ext cx="707068" cy="909087"/>
          </a:xfrm>
          <a:prstGeom prst="rect">
            <a:avLst/>
          </a:prstGeom>
        </p:spPr>
      </p:pic>
      <p:sp>
        <p:nvSpPr>
          <p:cNvPr id="3" name="Content Placeholder 2">
            <a:extLst>
              <a:ext uri="{FF2B5EF4-FFF2-40B4-BE49-F238E27FC236}">
                <a16:creationId xmlns:a16="http://schemas.microsoft.com/office/drawing/2014/main" id="{15028927-DC22-4542-B358-77DD7B1B4A4E}"/>
              </a:ext>
            </a:extLst>
          </p:cNvPr>
          <p:cNvSpPr>
            <a:spLocks noGrp="1"/>
          </p:cNvSpPr>
          <p:nvPr>
            <p:ph idx="1"/>
          </p:nvPr>
        </p:nvSpPr>
        <p:spPr/>
        <p:txBody>
          <a:bodyPr>
            <a:normAutofit/>
          </a:bodyPr>
          <a:lstStyle/>
          <a:p>
            <a:r>
              <a:rPr lang="en-GB" sz="2200" dirty="0"/>
              <a:t>NVQs are work based learning qualifications.</a:t>
            </a:r>
          </a:p>
          <a:p>
            <a:r>
              <a:rPr lang="en-GB" sz="2200" dirty="0"/>
              <a:t>They are usually delivered in a work place setting although can also be delivered in schools and colleges.</a:t>
            </a:r>
          </a:p>
          <a:p>
            <a:r>
              <a:rPr lang="en-GB" sz="2200" dirty="0"/>
              <a:t>Courses are designed by and for employers to ensure students develop the specific skills required for their chosen industry.</a:t>
            </a:r>
          </a:p>
          <a:p>
            <a:r>
              <a:rPr lang="en-GB" sz="2200" dirty="0"/>
              <a:t>They do not offer a direct pathway to university as only a small number of NVQs carry UCAS points. An NVQ alone would not be sufficient to apply for a degree course.</a:t>
            </a:r>
          </a:p>
        </p:txBody>
      </p:sp>
      <p:sp>
        <p:nvSpPr>
          <p:cNvPr id="5" name="Title 1"/>
          <p:cNvSpPr>
            <a:spLocks noGrp="1"/>
          </p:cNvSpPr>
          <p:nvPr>
            <p:ph type="title"/>
          </p:nvPr>
        </p:nvSpPr>
        <p:spPr>
          <a:xfrm>
            <a:off x="838200" y="365125"/>
            <a:ext cx="10515600" cy="1325563"/>
          </a:xfrm>
        </p:spPr>
        <p:txBody>
          <a:bodyPr/>
          <a:lstStyle/>
          <a:p>
            <a:r>
              <a:rPr lang="en-GB" dirty="0">
                <a:latin typeface="Impact" panose="020B0806030902050204" pitchFamily="34" charset="0"/>
              </a:rPr>
              <a:t>NVQ (National Vocational Qualification)</a:t>
            </a:r>
          </a:p>
        </p:txBody>
      </p:sp>
      <p:sp>
        <p:nvSpPr>
          <p:cNvPr id="6" name="Arrow: Striped Right 5">
            <a:hlinkClick r:id="rId5" action="ppaction://hlinksldjump"/>
            <a:extLst>
              <a:ext uri="{FF2B5EF4-FFF2-40B4-BE49-F238E27FC236}">
                <a16:creationId xmlns:a16="http://schemas.microsoft.com/office/drawing/2014/main" id="{0BA5E355-1EA6-4CDB-9037-00D16EEE7800}"/>
              </a:ext>
            </a:extLst>
          </p:cNvPr>
          <p:cNvSpPr/>
          <p:nvPr/>
        </p:nvSpPr>
        <p:spPr>
          <a:xfrm>
            <a:off x="10474374" y="6002594"/>
            <a:ext cx="943897" cy="490281"/>
          </a:xfrm>
          <a:prstGeom prst="striped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NEXT</a:t>
            </a:r>
          </a:p>
        </p:txBody>
      </p:sp>
      <p:sp>
        <p:nvSpPr>
          <p:cNvPr id="8" name="Arrow: Left 7">
            <a:hlinkClick r:id="rId6" action="ppaction://hlinksldjump"/>
            <a:extLst>
              <a:ext uri="{FF2B5EF4-FFF2-40B4-BE49-F238E27FC236}">
                <a16:creationId xmlns:a16="http://schemas.microsoft.com/office/drawing/2014/main" id="{D5517BC4-EDAD-45BF-9069-6969809BAC6C}"/>
              </a:ext>
            </a:extLst>
          </p:cNvPr>
          <p:cNvSpPr/>
          <p:nvPr/>
        </p:nvSpPr>
        <p:spPr>
          <a:xfrm>
            <a:off x="1556430" y="6002593"/>
            <a:ext cx="943897" cy="490281"/>
          </a:xfrm>
          <a:prstGeom prst="lef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BACK</a:t>
            </a:r>
          </a:p>
        </p:txBody>
      </p:sp>
    </p:spTree>
    <p:extLst>
      <p:ext uri="{BB962C8B-B14F-4D97-AF65-F5344CB8AC3E}">
        <p14:creationId xmlns:p14="http://schemas.microsoft.com/office/powerpoint/2010/main" val="346805597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DAEC1B93-5C1D-43B3-B3D0-6D9544B5267C}"/>
              </a:ext>
            </a:extLst>
          </p:cNvPr>
          <p:cNvPicPr>
            <a:picLocks noChangeAspect="1"/>
          </p:cNvPicPr>
          <p:nvPr/>
        </p:nvPicPr>
        <p:blipFill rotWithShape="1">
          <a:blip r:embed="rId2">
            <a:duotone>
              <a:schemeClr val="accent1">
                <a:shade val="45000"/>
                <a:satMod val="135000"/>
              </a:schemeClr>
              <a:prstClr val="white"/>
            </a:duotone>
            <a:extLst>
              <a:ext uri="{BEBA8EAE-BF5A-486C-A8C5-ECC9F3942E4B}">
                <a14:imgProps xmlns:a14="http://schemas.microsoft.com/office/drawing/2010/main">
                  <a14:imgLayer r:embed="rId3">
                    <a14:imgEffect>
                      <a14:artisticPlasticWrap trans="100000"/>
                    </a14:imgEffect>
                  </a14:imgLayer>
                </a14:imgProps>
              </a:ext>
              <a:ext uri="{28A0092B-C50C-407E-A947-70E740481C1C}">
                <a14:useLocalDpi xmlns:a14="http://schemas.microsoft.com/office/drawing/2010/main" val="0"/>
              </a:ext>
            </a:extLst>
          </a:blip>
          <a:srcRect b="18092"/>
          <a:stretch/>
        </p:blipFill>
        <p:spPr>
          <a:xfrm>
            <a:off x="-4380" y="2352669"/>
            <a:ext cx="12196380" cy="4505331"/>
          </a:xfrm>
          <a:prstGeom prst="rect">
            <a:avLst/>
          </a:prstGeom>
          <a:ln>
            <a:gradFill>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ln>
        </p:spPr>
      </p:pic>
      <p:pic>
        <p:nvPicPr>
          <p:cNvPr id="7" name="Picture 6">
            <a:extLst>
              <a:ext uri="{FF2B5EF4-FFF2-40B4-BE49-F238E27FC236}">
                <a16:creationId xmlns:a16="http://schemas.microsoft.com/office/drawing/2014/main" id="{E3FB80B5-9CDC-4330-AFFF-F920D8792837}"/>
              </a:ext>
            </a:extLst>
          </p:cNvPr>
          <p:cNvPicPr>
            <a:picLocks noChangeAspect="1"/>
          </p:cNvPicPr>
          <p:nvPr/>
        </p:nvPicPr>
        <p:blipFill>
          <a:blip r:embed="rId4">
            <a:duotone>
              <a:schemeClr val="accent1">
                <a:shade val="45000"/>
                <a:satMod val="135000"/>
              </a:schemeClr>
              <a:prstClr val="white"/>
            </a:duotone>
          </a:blip>
          <a:stretch>
            <a:fillRect/>
          </a:stretch>
        </p:blipFill>
        <p:spPr>
          <a:xfrm>
            <a:off x="11484932" y="5834847"/>
            <a:ext cx="707068" cy="909087"/>
          </a:xfrm>
          <a:prstGeom prst="rect">
            <a:avLst/>
          </a:prstGeom>
        </p:spPr>
      </p:pic>
      <p:sp>
        <p:nvSpPr>
          <p:cNvPr id="3" name="Content Placeholder 2">
            <a:extLst>
              <a:ext uri="{FF2B5EF4-FFF2-40B4-BE49-F238E27FC236}">
                <a16:creationId xmlns:a16="http://schemas.microsoft.com/office/drawing/2014/main" id="{15028927-DC22-4542-B358-77DD7B1B4A4E}"/>
              </a:ext>
            </a:extLst>
          </p:cNvPr>
          <p:cNvSpPr>
            <a:spLocks noGrp="1"/>
          </p:cNvSpPr>
          <p:nvPr>
            <p:ph idx="1"/>
          </p:nvPr>
        </p:nvSpPr>
        <p:spPr/>
        <p:txBody>
          <a:bodyPr>
            <a:normAutofit/>
          </a:bodyPr>
          <a:lstStyle/>
          <a:p>
            <a:r>
              <a:rPr lang="en-GB" sz="2200" dirty="0"/>
              <a:t>T Levels are a new qualification being introduced in September 2020.</a:t>
            </a:r>
          </a:p>
          <a:p>
            <a:r>
              <a:rPr lang="en-GB" sz="2200" dirty="0"/>
              <a:t>They have been developed alongside leading employers such as Fujitsu and Skanska.</a:t>
            </a:r>
          </a:p>
          <a:p>
            <a:r>
              <a:rPr lang="en-GB" sz="2200" dirty="0"/>
              <a:t>They combine learning with work experience (at least 45 days are spent in industry).</a:t>
            </a:r>
          </a:p>
          <a:p>
            <a:r>
              <a:rPr lang="en-GB" sz="2200" dirty="0"/>
              <a:t>The qualification carries UCAS points and can gain you access to many universities.</a:t>
            </a:r>
          </a:p>
          <a:p>
            <a:r>
              <a:rPr lang="en-GB" sz="2200" dirty="0"/>
              <a:t>They will be available at a select number of colleges in the North West/East Midlands from September 2021.</a:t>
            </a:r>
          </a:p>
          <a:p>
            <a:r>
              <a:rPr lang="en-GB" sz="2200" dirty="0"/>
              <a:t>Form more information about T Levels click </a:t>
            </a:r>
            <a:r>
              <a:rPr lang="en-GB" sz="2200" dirty="0">
                <a:hlinkClick r:id="rId5"/>
              </a:rPr>
              <a:t>here</a:t>
            </a:r>
            <a:r>
              <a:rPr lang="en-GB" sz="2200" dirty="0"/>
              <a:t>.</a:t>
            </a:r>
          </a:p>
        </p:txBody>
      </p:sp>
      <p:sp>
        <p:nvSpPr>
          <p:cNvPr id="5" name="Title 1"/>
          <p:cNvSpPr>
            <a:spLocks noGrp="1"/>
          </p:cNvSpPr>
          <p:nvPr>
            <p:ph type="title"/>
          </p:nvPr>
        </p:nvSpPr>
        <p:spPr>
          <a:xfrm>
            <a:off x="838200" y="365125"/>
            <a:ext cx="10515600" cy="1325563"/>
          </a:xfrm>
        </p:spPr>
        <p:txBody>
          <a:bodyPr/>
          <a:lstStyle/>
          <a:p>
            <a:r>
              <a:rPr lang="en-GB" dirty="0">
                <a:latin typeface="Impact" panose="020B0806030902050204" pitchFamily="34" charset="0"/>
              </a:rPr>
              <a:t>T LEVELS (TECHNICAL BASED QUALIFICATIONS)</a:t>
            </a:r>
          </a:p>
        </p:txBody>
      </p:sp>
      <p:sp>
        <p:nvSpPr>
          <p:cNvPr id="6" name="Arrow: Striped Right 5">
            <a:hlinkClick r:id="rId6" action="ppaction://hlinksldjump"/>
            <a:extLst>
              <a:ext uri="{FF2B5EF4-FFF2-40B4-BE49-F238E27FC236}">
                <a16:creationId xmlns:a16="http://schemas.microsoft.com/office/drawing/2014/main" id="{95F08ABF-1A48-4FA1-8CE0-289CE40400DC}"/>
              </a:ext>
            </a:extLst>
          </p:cNvPr>
          <p:cNvSpPr/>
          <p:nvPr/>
        </p:nvSpPr>
        <p:spPr>
          <a:xfrm>
            <a:off x="10474374" y="6002594"/>
            <a:ext cx="943897" cy="490281"/>
          </a:xfrm>
          <a:prstGeom prst="striped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NEXT</a:t>
            </a:r>
          </a:p>
        </p:txBody>
      </p:sp>
      <p:sp>
        <p:nvSpPr>
          <p:cNvPr id="8" name="Arrow: Left 7">
            <a:hlinkClick r:id="rId7" action="ppaction://hlinksldjump"/>
            <a:extLst>
              <a:ext uri="{FF2B5EF4-FFF2-40B4-BE49-F238E27FC236}">
                <a16:creationId xmlns:a16="http://schemas.microsoft.com/office/drawing/2014/main" id="{A3F35A9A-740E-45FE-A8B6-779158BEBE33}"/>
              </a:ext>
            </a:extLst>
          </p:cNvPr>
          <p:cNvSpPr/>
          <p:nvPr/>
        </p:nvSpPr>
        <p:spPr>
          <a:xfrm>
            <a:off x="1556430" y="6002593"/>
            <a:ext cx="943897" cy="490281"/>
          </a:xfrm>
          <a:prstGeom prst="lef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BACK</a:t>
            </a:r>
          </a:p>
        </p:txBody>
      </p:sp>
    </p:spTree>
    <p:extLst>
      <p:ext uri="{BB962C8B-B14F-4D97-AF65-F5344CB8AC3E}">
        <p14:creationId xmlns:p14="http://schemas.microsoft.com/office/powerpoint/2010/main" val="3598286513"/>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DAEC1B93-5C1D-43B3-B3D0-6D9544B5267C}"/>
              </a:ext>
            </a:extLst>
          </p:cNvPr>
          <p:cNvPicPr>
            <a:picLocks noChangeAspect="1"/>
          </p:cNvPicPr>
          <p:nvPr/>
        </p:nvPicPr>
        <p:blipFill rotWithShape="1">
          <a:blip r:embed="rId2">
            <a:duotone>
              <a:schemeClr val="accent1">
                <a:shade val="45000"/>
                <a:satMod val="135000"/>
              </a:schemeClr>
              <a:prstClr val="white"/>
            </a:duotone>
            <a:extLst>
              <a:ext uri="{BEBA8EAE-BF5A-486C-A8C5-ECC9F3942E4B}">
                <a14:imgProps xmlns:a14="http://schemas.microsoft.com/office/drawing/2010/main">
                  <a14:imgLayer r:embed="rId3">
                    <a14:imgEffect>
                      <a14:artisticPlasticWrap trans="100000"/>
                    </a14:imgEffect>
                  </a14:imgLayer>
                </a14:imgProps>
              </a:ext>
              <a:ext uri="{28A0092B-C50C-407E-A947-70E740481C1C}">
                <a14:useLocalDpi xmlns:a14="http://schemas.microsoft.com/office/drawing/2010/main" val="0"/>
              </a:ext>
            </a:extLst>
          </a:blip>
          <a:srcRect b="18092"/>
          <a:stretch/>
        </p:blipFill>
        <p:spPr>
          <a:xfrm>
            <a:off x="-4380" y="2352669"/>
            <a:ext cx="12196380" cy="4505331"/>
          </a:xfrm>
          <a:prstGeom prst="rect">
            <a:avLst/>
          </a:prstGeom>
          <a:ln>
            <a:gradFill>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ln>
        </p:spPr>
      </p:pic>
      <p:pic>
        <p:nvPicPr>
          <p:cNvPr id="7" name="Picture 6">
            <a:extLst>
              <a:ext uri="{FF2B5EF4-FFF2-40B4-BE49-F238E27FC236}">
                <a16:creationId xmlns:a16="http://schemas.microsoft.com/office/drawing/2014/main" id="{E3FB80B5-9CDC-4330-AFFF-F920D8792837}"/>
              </a:ext>
            </a:extLst>
          </p:cNvPr>
          <p:cNvPicPr>
            <a:picLocks noChangeAspect="1"/>
          </p:cNvPicPr>
          <p:nvPr/>
        </p:nvPicPr>
        <p:blipFill>
          <a:blip r:embed="rId4">
            <a:duotone>
              <a:schemeClr val="accent1">
                <a:shade val="45000"/>
                <a:satMod val="135000"/>
              </a:schemeClr>
              <a:prstClr val="white"/>
            </a:duotone>
          </a:blip>
          <a:stretch>
            <a:fillRect/>
          </a:stretch>
        </p:blipFill>
        <p:spPr>
          <a:xfrm>
            <a:off x="11484932" y="5834847"/>
            <a:ext cx="707068" cy="909087"/>
          </a:xfrm>
          <a:prstGeom prst="rect">
            <a:avLst/>
          </a:prstGeom>
        </p:spPr>
      </p:pic>
      <p:sp>
        <p:nvSpPr>
          <p:cNvPr id="3" name="Content Placeholder 2">
            <a:extLst>
              <a:ext uri="{FF2B5EF4-FFF2-40B4-BE49-F238E27FC236}">
                <a16:creationId xmlns:a16="http://schemas.microsoft.com/office/drawing/2014/main" id="{15028927-DC22-4542-B358-77DD7B1B4A4E}"/>
              </a:ext>
            </a:extLst>
          </p:cNvPr>
          <p:cNvSpPr>
            <a:spLocks noGrp="1"/>
          </p:cNvSpPr>
          <p:nvPr>
            <p:ph idx="1"/>
          </p:nvPr>
        </p:nvSpPr>
        <p:spPr/>
        <p:txBody>
          <a:bodyPr>
            <a:normAutofit/>
          </a:bodyPr>
          <a:lstStyle/>
          <a:p>
            <a:r>
              <a:rPr lang="en-GB" sz="2200" dirty="0"/>
              <a:t>You may have a good idea already about where and what you want to study next year.</a:t>
            </a:r>
          </a:p>
          <a:p>
            <a:r>
              <a:rPr lang="en-GB" sz="2200" dirty="0"/>
              <a:t>Others find this decision much more difficult to make – this is more common than you may think so please do not worry if this is you.</a:t>
            </a:r>
          </a:p>
          <a:p>
            <a:r>
              <a:rPr lang="en-GB" sz="2200" dirty="0"/>
              <a:t>You should try to ‘virtually’ visit as many different sixth forms and colleges as you can – look around &amp; chat to staff and current students about the courses on offer.</a:t>
            </a:r>
          </a:p>
          <a:p>
            <a:r>
              <a:rPr lang="en-GB" sz="2200" dirty="0"/>
              <a:t>Talk to your careers advisor, teachers, friends and family about your thoughts and ideas.</a:t>
            </a:r>
          </a:p>
          <a:p>
            <a:r>
              <a:rPr lang="en-GB" sz="2200" dirty="0"/>
              <a:t>Think about what kind of learner you are: do you prefer learning in a classroom environment or do you learn best from a hands-on approach?</a:t>
            </a:r>
          </a:p>
          <a:p>
            <a:r>
              <a:rPr lang="en-GB" sz="2200" dirty="0"/>
              <a:t>How well do you cope with change?</a:t>
            </a:r>
          </a:p>
          <a:p>
            <a:pPr lvl="1"/>
            <a:endParaRPr lang="en-GB" sz="2200" dirty="0"/>
          </a:p>
        </p:txBody>
      </p:sp>
      <p:sp>
        <p:nvSpPr>
          <p:cNvPr id="5" name="Title 1"/>
          <p:cNvSpPr>
            <a:spLocks noGrp="1"/>
          </p:cNvSpPr>
          <p:nvPr>
            <p:ph type="title"/>
          </p:nvPr>
        </p:nvSpPr>
        <p:spPr>
          <a:xfrm>
            <a:off x="838200" y="365125"/>
            <a:ext cx="10515600" cy="1325563"/>
          </a:xfrm>
        </p:spPr>
        <p:txBody>
          <a:bodyPr/>
          <a:lstStyle/>
          <a:p>
            <a:r>
              <a:rPr lang="en-GB" dirty="0">
                <a:latin typeface="Impact" panose="020B0806030902050204" pitchFamily="34" charset="0"/>
              </a:rPr>
              <a:t>WHICH OPTION IS BEST FOR ME?</a:t>
            </a:r>
          </a:p>
        </p:txBody>
      </p:sp>
      <p:sp>
        <p:nvSpPr>
          <p:cNvPr id="6" name="Arrow: Striped Right 5">
            <a:hlinkClick r:id="rId5" action="ppaction://hlinksldjump"/>
            <a:extLst>
              <a:ext uri="{FF2B5EF4-FFF2-40B4-BE49-F238E27FC236}">
                <a16:creationId xmlns:a16="http://schemas.microsoft.com/office/drawing/2014/main" id="{145A0D4E-7EBA-4E7E-BEFD-E0A3B8615513}"/>
              </a:ext>
            </a:extLst>
          </p:cNvPr>
          <p:cNvSpPr/>
          <p:nvPr/>
        </p:nvSpPr>
        <p:spPr>
          <a:xfrm>
            <a:off x="10474374" y="6002594"/>
            <a:ext cx="943897" cy="490281"/>
          </a:xfrm>
          <a:prstGeom prst="striped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NEXT</a:t>
            </a:r>
          </a:p>
        </p:txBody>
      </p:sp>
      <p:sp>
        <p:nvSpPr>
          <p:cNvPr id="8" name="Arrow: Left 7">
            <a:hlinkClick r:id="rId6" action="ppaction://hlinksldjump"/>
            <a:extLst>
              <a:ext uri="{FF2B5EF4-FFF2-40B4-BE49-F238E27FC236}">
                <a16:creationId xmlns:a16="http://schemas.microsoft.com/office/drawing/2014/main" id="{C1B3D0E8-F7A1-40A2-ABE5-0981B922C07F}"/>
              </a:ext>
            </a:extLst>
          </p:cNvPr>
          <p:cNvSpPr/>
          <p:nvPr/>
        </p:nvSpPr>
        <p:spPr>
          <a:xfrm>
            <a:off x="1556430" y="6002593"/>
            <a:ext cx="943897" cy="490281"/>
          </a:xfrm>
          <a:prstGeom prst="lef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BACK</a:t>
            </a:r>
          </a:p>
        </p:txBody>
      </p:sp>
    </p:spTree>
    <p:extLst>
      <p:ext uri="{BB962C8B-B14F-4D97-AF65-F5344CB8AC3E}">
        <p14:creationId xmlns:p14="http://schemas.microsoft.com/office/powerpoint/2010/main" val="2770089435"/>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DAEC1B93-5C1D-43B3-B3D0-6D9544B5267C}"/>
              </a:ext>
            </a:extLst>
          </p:cNvPr>
          <p:cNvPicPr>
            <a:picLocks noChangeAspect="1"/>
          </p:cNvPicPr>
          <p:nvPr/>
        </p:nvPicPr>
        <p:blipFill rotWithShape="1">
          <a:blip r:embed="rId2">
            <a:duotone>
              <a:schemeClr val="accent1">
                <a:shade val="45000"/>
                <a:satMod val="135000"/>
              </a:schemeClr>
              <a:prstClr val="white"/>
            </a:duotone>
            <a:extLst>
              <a:ext uri="{BEBA8EAE-BF5A-486C-A8C5-ECC9F3942E4B}">
                <a14:imgProps xmlns:a14="http://schemas.microsoft.com/office/drawing/2010/main">
                  <a14:imgLayer r:embed="rId3">
                    <a14:imgEffect>
                      <a14:artisticPlasticWrap trans="100000"/>
                    </a14:imgEffect>
                  </a14:imgLayer>
                </a14:imgProps>
              </a:ext>
              <a:ext uri="{28A0092B-C50C-407E-A947-70E740481C1C}">
                <a14:useLocalDpi xmlns:a14="http://schemas.microsoft.com/office/drawing/2010/main" val="0"/>
              </a:ext>
            </a:extLst>
          </a:blip>
          <a:srcRect b="18092"/>
          <a:stretch/>
        </p:blipFill>
        <p:spPr>
          <a:xfrm>
            <a:off x="-4380" y="2352669"/>
            <a:ext cx="12196380" cy="4505331"/>
          </a:xfrm>
          <a:prstGeom prst="rect">
            <a:avLst/>
          </a:prstGeom>
          <a:ln>
            <a:gradFill>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ln>
        </p:spPr>
      </p:pic>
      <p:pic>
        <p:nvPicPr>
          <p:cNvPr id="7" name="Picture 6">
            <a:extLst>
              <a:ext uri="{FF2B5EF4-FFF2-40B4-BE49-F238E27FC236}">
                <a16:creationId xmlns:a16="http://schemas.microsoft.com/office/drawing/2014/main" id="{E3FB80B5-9CDC-4330-AFFF-F920D8792837}"/>
              </a:ext>
            </a:extLst>
          </p:cNvPr>
          <p:cNvPicPr>
            <a:picLocks noChangeAspect="1"/>
          </p:cNvPicPr>
          <p:nvPr/>
        </p:nvPicPr>
        <p:blipFill>
          <a:blip r:embed="rId4">
            <a:duotone>
              <a:schemeClr val="accent1">
                <a:shade val="45000"/>
                <a:satMod val="135000"/>
              </a:schemeClr>
              <a:prstClr val="white"/>
            </a:duotone>
          </a:blip>
          <a:stretch>
            <a:fillRect/>
          </a:stretch>
        </p:blipFill>
        <p:spPr>
          <a:xfrm>
            <a:off x="11484932" y="5834847"/>
            <a:ext cx="707068" cy="909087"/>
          </a:xfrm>
          <a:prstGeom prst="rect">
            <a:avLst/>
          </a:prstGeom>
        </p:spPr>
      </p:pic>
      <p:sp>
        <p:nvSpPr>
          <p:cNvPr id="5" name="Title 1"/>
          <p:cNvSpPr>
            <a:spLocks noGrp="1"/>
          </p:cNvSpPr>
          <p:nvPr>
            <p:ph type="title"/>
          </p:nvPr>
        </p:nvSpPr>
        <p:spPr>
          <a:xfrm>
            <a:off x="838200" y="365125"/>
            <a:ext cx="10515600" cy="1325563"/>
          </a:xfrm>
        </p:spPr>
        <p:txBody>
          <a:bodyPr/>
          <a:lstStyle/>
          <a:p>
            <a:r>
              <a:rPr lang="en-GB" dirty="0">
                <a:latin typeface="Impact" panose="020B0806030902050204" pitchFamily="34" charset="0"/>
              </a:rPr>
              <a:t>ACTIVITIES TO HELP YOU</a:t>
            </a:r>
          </a:p>
        </p:txBody>
      </p:sp>
      <p:sp>
        <p:nvSpPr>
          <p:cNvPr id="6" name="Content Placeholder 4">
            <a:extLst>
              <a:ext uri="{FF2B5EF4-FFF2-40B4-BE49-F238E27FC236}">
                <a16:creationId xmlns:a16="http://schemas.microsoft.com/office/drawing/2014/main" id="{B4F86F79-5262-4543-A1D9-D7BFFCC66E3E}"/>
              </a:ext>
            </a:extLst>
          </p:cNvPr>
          <p:cNvSpPr txBox="1">
            <a:spLocks/>
          </p:cNvSpPr>
          <p:nvPr/>
        </p:nvSpPr>
        <p:spPr>
          <a:xfrm>
            <a:off x="7063451" y="1413421"/>
            <a:ext cx="4646542" cy="1878495"/>
          </a:xfrm>
          <a:prstGeom prst="rect">
            <a:avLst/>
          </a:prstGeom>
          <a:ln w="63500" cmpd="thickThin">
            <a:solidFill>
              <a:srgbClr val="00B050"/>
            </a:solidFill>
          </a:ln>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endParaRPr lang="en-GB" sz="1600" dirty="0"/>
          </a:p>
          <a:p>
            <a:pPr marL="0" indent="0">
              <a:buFont typeface="Arial" panose="020B0604020202020204" pitchFamily="34" charset="0"/>
              <a:buNone/>
            </a:pPr>
            <a:r>
              <a:rPr lang="en-GB" sz="1600" dirty="0"/>
              <a:t>What kind of ‘learner’ are you? Are you a ‘hands-on’ type learner or do you prefer reading and listening?</a:t>
            </a:r>
          </a:p>
          <a:p>
            <a:pPr marL="0" indent="0">
              <a:buFont typeface="Arial" panose="020B0604020202020204" pitchFamily="34" charset="0"/>
              <a:buNone/>
            </a:pPr>
            <a:r>
              <a:rPr lang="en-GB" sz="1600" dirty="0"/>
              <a:t>Click </a:t>
            </a:r>
            <a:r>
              <a:rPr lang="en-GB" sz="1600" dirty="0">
                <a:hlinkClick r:id="rId5"/>
              </a:rPr>
              <a:t>here</a:t>
            </a:r>
            <a:r>
              <a:rPr lang="en-GB" sz="1600" dirty="0"/>
              <a:t> to take a short quiz and find out more.</a:t>
            </a:r>
          </a:p>
        </p:txBody>
      </p:sp>
      <p:sp>
        <p:nvSpPr>
          <p:cNvPr id="8" name="TextBox 7">
            <a:extLst>
              <a:ext uri="{FF2B5EF4-FFF2-40B4-BE49-F238E27FC236}">
                <a16:creationId xmlns:a16="http://schemas.microsoft.com/office/drawing/2014/main" id="{7E96C709-E32D-4D81-A1CA-2431E462D66F}"/>
              </a:ext>
            </a:extLst>
          </p:cNvPr>
          <p:cNvSpPr txBox="1"/>
          <p:nvPr/>
        </p:nvSpPr>
        <p:spPr>
          <a:xfrm>
            <a:off x="8118879" y="3836265"/>
            <a:ext cx="3366053" cy="1815882"/>
          </a:xfrm>
          <a:prstGeom prst="rect">
            <a:avLst/>
          </a:prstGeom>
          <a:noFill/>
          <a:ln w="63500" cmpd="thickThin">
            <a:solidFill>
              <a:schemeClr val="tx1"/>
            </a:solidFill>
          </a:ln>
        </p:spPr>
        <p:txBody>
          <a:bodyPr wrap="square" rtlCol="0">
            <a:spAutoFit/>
          </a:bodyPr>
          <a:lstStyle/>
          <a:p>
            <a:r>
              <a:rPr lang="en-GB" sz="1600" dirty="0"/>
              <a:t>Have you ever wondered what it is like inside Buxton and Leek College? Click </a:t>
            </a:r>
            <a:r>
              <a:rPr lang="en-GB" sz="1600" dirty="0">
                <a:hlinkClick r:id="rId6"/>
              </a:rPr>
              <a:t>here</a:t>
            </a:r>
            <a:r>
              <a:rPr lang="en-GB" sz="1600" dirty="0"/>
              <a:t> to have a ‘virtual tour’ and learn more about their range of courses and facilities.</a:t>
            </a:r>
          </a:p>
          <a:p>
            <a:r>
              <a:rPr lang="en-GB" sz="1600" dirty="0"/>
              <a:t>Can you find any other colleges or sixth forms that offer virtual tours?</a:t>
            </a:r>
          </a:p>
        </p:txBody>
      </p:sp>
      <p:sp>
        <p:nvSpPr>
          <p:cNvPr id="9" name="TextBox 8">
            <a:extLst>
              <a:ext uri="{FF2B5EF4-FFF2-40B4-BE49-F238E27FC236}">
                <a16:creationId xmlns:a16="http://schemas.microsoft.com/office/drawing/2014/main" id="{061F7F5F-6D45-4514-833F-EE3A49DF848C}"/>
              </a:ext>
            </a:extLst>
          </p:cNvPr>
          <p:cNvSpPr txBox="1"/>
          <p:nvPr/>
        </p:nvSpPr>
        <p:spPr>
          <a:xfrm>
            <a:off x="4410783" y="4963269"/>
            <a:ext cx="3366053" cy="1077218"/>
          </a:xfrm>
          <a:prstGeom prst="rect">
            <a:avLst/>
          </a:prstGeom>
          <a:noFill/>
          <a:ln w="63500" cmpd="thickThin">
            <a:solidFill>
              <a:srgbClr val="FF0000"/>
            </a:solidFill>
          </a:ln>
        </p:spPr>
        <p:txBody>
          <a:bodyPr wrap="square" rtlCol="0">
            <a:spAutoFit/>
          </a:bodyPr>
          <a:lstStyle/>
          <a:p>
            <a:r>
              <a:rPr lang="en-GB" sz="1600" dirty="0"/>
              <a:t>To explore a variety of different universities visit the UCAS website by clicking </a:t>
            </a:r>
            <a:r>
              <a:rPr lang="en-GB" sz="1600" dirty="0">
                <a:hlinkClick r:id="rId7"/>
              </a:rPr>
              <a:t>here</a:t>
            </a:r>
            <a:r>
              <a:rPr lang="en-GB" sz="1600" dirty="0"/>
              <a:t>. </a:t>
            </a:r>
          </a:p>
          <a:p>
            <a:r>
              <a:rPr lang="en-GB" sz="1600" dirty="0"/>
              <a:t>There are lots to choose from!</a:t>
            </a:r>
          </a:p>
        </p:txBody>
      </p:sp>
      <p:sp>
        <p:nvSpPr>
          <p:cNvPr id="10" name="TextBox 9">
            <a:extLst>
              <a:ext uri="{FF2B5EF4-FFF2-40B4-BE49-F238E27FC236}">
                <a16:creationId xmlns:a16="http://schemas.microsoft.com/office/drawing/2014/main" id="{DEFA1DEB-950E-41F4-B3B6-7441B0E0EF86}"/>
              </a:ext>
            </a:extLst>
          </p:cNvPr>
          <p:cNvSpPr txBox="1"/>
          <p:nvPr/>
        </p:nvSpPr>
        <p:spPr>
          <a:xfrm>
            <a:off x="447877" y="1716226"/>
            <a:ext cx="3366053" cy="3785652"/>
          </a:xfrm>
          <a:prstGeom prst="rect">
            <a:avLst/>
          </a:prstGeom>
          <a:noFill/>
          <a:ln w="63500" cmpd="thickThin">
            <a:solidFill>
              <a:srgbClr val="0070C0"/>
            </a:solidFill>
          </a:ln>
        </p:spPr>
        <p:txBody>
          <a:bodyPr wrap="square" rtlCol="0">
            <a:spAutoFit/>
          </a:bodyPr>
          <a:lstStyle/>
          <a:p>
            <a:r>
              <a:rPr lang="en-GB" sz="1600" dirty="0"/>
              <a:t>Learn more about some of the sixth forms and colleges in our local area. Visit their websites by clicking on their names below and make a list of all the positives and negatives. How do they differ from each other and how are they similar? Do you have a favourite?</a:t>
            </a:r>
          </a:p>
          <a:p>
            <a:endParaRPr lang="en-GB" sz="1600" dirty="0"/>
          </a:p>
          <a:p>
            <a:r>
              <a:rPr lang="en-GB" sz="1600" dirty="0">
                <a:hlinkClick r:id="rId8"/>
              </a:rPr>
              <a:t>Buxton Community School Sixth Form</a:t>
            </a:r>
            <a:endParaRPr lang="en-GB" sz="1600" dirty="0"/>
          </a:p>
          <a:p>
            <a:r>
              <a:rPr lang="en-GB" sz="1600" dirty="0">
                <a:hlinkClick r:id="rId9"/>
              </a:rPr>
              <a:t>Buxton and Leek College</a:t>
            </a:r>
            <a:endParaRPr lang="en-GB" sz="1600" dirty="0"/>
          </a:p>
          <a:p>
            <a:r>
              <a:rPr lang="en-GB" sz="1600" dirty="0">
                <a:hlinkClick r:id="rId10"/>
              </a:rPr>
              <a:t>Macclesfield College</a:t>
            </a:r>
            <a:endParaRPr lang="en-GB" sz="1600" dirty="0"/>
          </a:p>
          <a:p>
            <a:r>
              <a:rPr lang="en-GB" sz="1600" dirty="0">
                <a:hlinkClick r:id="rId11"/>
              </a:rPr>
              <a:t>Lady Manners Sixth Form</a:t>
            </a:r>
            <a:endParaRPr lang="en-GB" sz="1600" dirty="0"/>
          </a:p>
          <a:p>
            <a:r>
              <a:rPr lang="en-GB" sz="1600" dirty="0">
                <a:hlinkClick r:id="rId12"/>
              </a:rPr>
              <a:t>Cheadle and Marple College</a:t>
            </a:r>
            <a:endParaRPr lang="en-GB" sz="1600" dirty="0"/>
          </a:p>
          <a:p>
            <a:r>
              <a:rPr lang="en-GB" sz="1600" dirty="0">
                <a:hlinkClick r:id="rId13"/>
              </a:rPr>
              <a:t>Aquinas College</a:t>
            </a:r>
            <a:endParaRPr lang="en-GB" sz="1600" dirty="0"/>
          </a:p>
          <a:p>
            <a:r>
              <a:rPr lang="en-GB" sz="1600" dirty="0" err="1">
                <a:hlinkClick r:id="rId14"/>
              </a:rPr>
              <a:t>Fallibroome</a:t>
            </a:r>
            <a:r>
              <a:rPr lang="en-GB" sz="1600" dirty="0">
                <a:hlinkClick r:id="rId14"/>
              </a:rPr>
              <a:t> Academy</a:t>
            </a:r>
            <a:endParaRPr lang="en-GB" sz="1600" dirty="0"/>
          </a:p>
        </p:txBody>
      </p:sp>
      <p:sp>
        <p:nvSpPr>
          <p:cNvPr id="11" name="TextBox 10">
            <a:extLst>
              <a:ext uri="{FF2B5EF4-FFF2-40B4-BE49-F238E27FC236}">
                <a16:creationId xmlns:a16="http://schemas.microsoft.com/office/drawing/2014/main" id="{ED53FB57-738D-4890-9891-C6307E6700B4}"/>
              </a:ext>
            </a:extLst>
          </p:cNvPr>
          <p:cNvSpPr txBox="1"/>
          <p:nvPr/>
        </p:nvSpPr>
        <p:spPr>
          <a:xfrm>
            <a:off x="4067656" y="2575785"/>
            <a:ext cx="2663687" cy="1815882"/>
          </a:xfrm>
          <a:prstGeom prst="rect">
            <a:avLst/>
          </a:prstGeom>
          <a:noFill/>
          <a:ln w="63500" cmpd="thickThin">
            <a:solidFill>
              <a:srgbClr val="FFFF00"/>
            </a:solidFill>
          </a:ln>
        </p:spPr>
        <p:txBody>
          <a:bodyPr wrap="square" rtlCol="0">
            <a:spAutoFit/>
          </a:bodyPr>
          <a:lstStyle/>
          <a:p>
            <a:r>
              <a:rPr lang="en-GB" sz="1600" dirty="0"/>
              <a:t>To learn more about apprenticeships visit </a:t>
            </a:r>
            <a:r>
              <a:rPr lang="en-GB" sz="1600" dirty="0">
                <a:hlinkClick r:id="rId15"/>
              </a:rPr>
              <a:t>Get My First Job</a:t>
            </a:r>
            <a:r>
              <a:rPr lang="en-GB" sz="1600" dirty="0"/>
              <a:t>. Here you will find lots of really useful information and you can explore the types of apprenticeships on offer.</a:t>
            </a:r>
          </a:p>
        </p:txBody>
      </p:sp>
      <p:sp>
        <p:nvSpPr>
          <p:cNvPr id="12" name="Arrow: Striped Right 11">
            <a:hlinkClick r:id="rId16" action="ppaction://hlinksldjump"/>
            <a:extLst>
              <a:ext uri="{FF2B5EF4-FFF2-40B4-BE49-F238E27FC236}">
                <a16:creationId xmlns:a16="http://schemas.microsoft.com/office/drawing/2014/main" id="{77C33462-A45B-45CB-A72E-E2E1BE23FDC4}"/>
              </a:ext>
            </a:extLst>
          </p:cNvPr>
          <p:cNvSpPr/>
          <p:nvPr/>
        </p:nvSpPr>
        <p:spPr>
          <a:xfrm>
            <a:off x="10474374" y="6002594"/>
            <a:ext cx="943897" cy="490281"/>
          </a:xfrm>
          <a:prstGeom prst="striped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NEXT</a:t>
            </a:r>
          </a:p>
        </p:txBody>
      </p:sp>
      <p:sp>
        <p:nvSpPr>
          <p:cNvPr id="13" name="Arrow: Left 12">
            <a:hlinkClick r:id="rId17" action="ppaction://hlinksldjump"/>
            <a:extLst>
              <a:ext uri="{FF2B5EF4-FFF2-40B4-BE49-F238E27FC236}">
                <a16:creationId xmlns:a16="http://schemas.microsoft.com/office/drawing/2014/main" id="{AB804355-0C42-4DCD-8668-E6A36A8F4FCB}"/>
              </a:ext>
            </a:extLst>
          </p:cNvPr>
          <p:cNvSpPr/>
          <p:nvPr/>
        </p:nvSpPr>
        <p:spPr>
          <a:xfrm>
            <a:off x="1556430" y="6002593"/>
            <a:ext cx="943897" cy="490281"/>
          </a:xfrm>
          <a:prstGeom prst="lef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BACK</a:t>
            </a:r>
          </a:p>
        </p:txBody>
      </p:sp>
    </p:spTree>
    <p:extLst>
      <p:ext uri="{BB962C8B-B14F-4D97-AF65-F5344CB8AC3E}">
        <p14:creationId xmlns:p14="http://schemas.microsoft.com/office/powerpoint/2010/main" val="4011403496"/>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DAEC1B93-5C1D-43B3-B3D0-6D9544B5267C}"/>
              </a:ext>
            </a:extLst>
          </p:cNvPr>
          <p:cNvPicPr>
            <a:picLocks noChangeAspect="1"/>
          </p:cNvPicPr>
          <p:nvPr/>
        </p:nvPicPr>
        <p:blipFill rotWithShape="1">
          <a:blip r:embed="rId2">
            <a:duotone>
              <a:schemeClr val="accent1">
                <a:shade val="45000"/>
                <a:satMod val="135000"/>
              </a:schemeClr>
              <a:prstClr val="white"/>
            </a:duotone>
            <a:extLst>
              <a:ext uri="{BEBA8EAE-BF5A-486C-A8C5-ECC9F3942E4B}">
                <a14:imgProps xmlns:a14="http://schemas.microsoft.com/office/drawing/2010/main">
                  <a14:imgLayer r:embed="rId3">
                    <a14:imgEffect>
                      <a14:artisticPlasticWrap trans="100000"/>
                    </a14:imgEffect>
                  </a14:imgLayer>
                </a14:imgProps>
              </a:ext>
              <a:ext uri="{28A0092B-C50C-407E-A947-70E740481C1C}">
                <a14:useLocalDpi xmlns:a14="http://schemas.microsoft.com/office/drawing/2010/main" val="0"/>
              </a:ext>
            </a:extLst>
          </a:blip>
          <a:srcRect b="18092"/>
          <a:stretch/>
        </p:blipFill>
        <p:spPr>
          <a:xfrm>
            <a:off x="-4380" y="2352669"/>
            <a:ext cx="12196380" cy="4505331"/>
          </a:xfrm>
          <a:prstGeom prst="rect">
            <a:avLst/>
          </a:prstGeom>
          <a:ln>
            <a:gradFill>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ln>
        </p:spPr>
      </p:pic>
      <p:pic>
        <p:nvPicPr>
          <p:cNvPr id="7" name="Picture 6">
            <a:extLst>
              <a:ext uri="{FF2B5EF4-FFF2-40B4-BE49-F238E27FC236}">
                <a16:creationId xmlns:a16="http://schemas.microsoft.com/office/drawing/2014/main" id="{E3FB80B5-9CDC-4330-AFFF-F920D8792837}"/>
              </a:ext>
            </a:extLst>
          </p:cNvPr>
          <p:cNvPicPr>
            <a:picLocks noChangeAspect="1"/>
          </p:cNvPicPr>
          <p:nvPr/>
        </p:nvPicPr>
        <p:blipFill>
          <a:blip r:embed="rId4">
            <a:duotone>
              <a:schemeClr val="accent1">
                <a:shade val="45000"/>
                <a:satMod val="135000"/>
              </a:schemeClr>
              <a:prstClr val="white"/>
            </a:duotone>
          </a:blip>
          <a:stretch>
            <a:fillRect/>
          </a:stretch>
        </p:blipFill>
        <p:spPr>
          <a:xfrm>
            <a:off x="11484932" y="5834847"/>
            <a:ext cx="707068" cy="909087"/>
          </a:xfrm>
          <a:prstGeom prst="rect">
            <a:avLst/>
          </a:prstGeom>
        </p:spPr>
      </p:pic>
      <p:sp>
        <p:nvSpPr>
          <p:cNvPr id="3" name="Content Placeholder 2">
            <a:extLst>
              <a:ext uri="{FF2B5EF4-FFF2-40B4-BE49-F238E27FC236}">
                <a16:creationId xmlns:a16="http://schemas.microsoft.com/office/drawing/2014/main" id="{15028927-DC22-4542-B358-77DD7B1B4A4E}"/>
              </a:ext>
            </a:extLst>
          </p:cNvPr>
          <p:cNvSpPr>
            <a:spLocks noGrp="1"/>
          </p:cNvSpPr>
          <p:nvPr>
            <p:ph idx="1"/>
          </p:nvPr>
        </p:nvSpPr>
        <p:spPr/>
        <p:txBody>
          <a:bodyPr>
            <a:normAutofit/>
          </a:bodyPr>
          <a:lstStyle/>
          <a:p>
            <a:r>
              <a:rPr lang="en-GB" sz="2200" dirty="0"/>
              <a:t>You have many options available to you after your GCSEs.</a:t>
            </a:r>
          </a:p>
          <a:p>
            <a:r>
              <a:rPr lang="en-GB" sz="2200" dirty="0"/>
              <a:t>There is no limit to the number of sixth forms, colleges or apprenticeships that you can apply for. You can make your final decision later in the year.</a:t>
            </a:r>
          </a:p>
          <a:p>
            <a:r>
              <a:rPr lang="en-GB" sz="2200" dirty="0"/>
              <a:t>Deadlines for applications vary – some are as early as 31</a:t>
            </a:r>
            <a:r>
              <a:rPr lang="en-GB" sz="2200" baseline="30000" dirty="0"/>
              <a:t>st</a:t>
            </a:r>
            <a:r>
              <a:rPr lang="en-GB" sz="2200" dirty="0"/>
              <a:t> October 2020 so do check the information on the institutions’ websites.</a:t>
            </a:r>
          </a:p>
          <a:p>
            <a:r>
              <a:rPr lang="en-GB" sz="2200" dirty="0"/>
              <a:t>Some courses will have stricter entry requirements than others. These are a minimum requirement - you should always aim for the best results you can get to give yourself the greatest chances possible.</a:t>
            </a:r>
          </a:p>
          <a:p>
            <a:r>
              <a:rPr lang="en-GB" sz="2200" dirty="0"/>
              <a:t>Consider your long term plans such as whether or not you may want to go to university or whether there is a specific industry that you are wanting to work in.</a:t>
            </a:r>
          </a:p>
        </p:txBody>
      </p:sp>
      <p:sp>
        <p:nvSpPr>
          <p:cNvPr id="5" name="Title 1"/>
          <p:cNvSpPr>
            <a:spLocks noGrp="1"/>
          </p:cNvSpPr>
          <p:nvPr>
            <p:ph type="title"/>
          </p:nvPr>
        </p:nvSpPr>
        <p:spPr>
          <a:xfrm>
            <a:off x="838200" y="365125"/>
            <a:ext cx="10515600" cy="1325563"/>
          </a:xfrm>
        </p:spPr>
        <p:txBody>
          <a:bodyPr/>
          <a:lstStyle/>
          <a:p>
            <a:r>
              <a:rPr lang="en-GB" dirty="0">
                <a:latin typeface="Impact" panose="020B0806030902050204" pitchFamily="34" charset="0"/>
              </a:rPr>
              <a:t>REMEMBER…</a:t>
            </a:r>
          </a:p>
        </p:txBody>
      </p:sp>
      <p:sp>
        <p:nvSpPr>
          <p:cNvPr id="6" name="Arrow: Striped Right 5">
            <a:hlinkClick r:id="rId5" action="ppaction://hlinksldjump"/>
            <a:extLst>
              <a:ext uri="{FF2B5EF4-FFF2-40B4-BE49-F238E27FC236}">
                <a16:creationId xmlns:a16="http://schemas.microsoft.com/office/drawing/2014/main" id="{39A71292-14A6-43A1-BE82-AC6AD5A862DC}"/>
              </a:ext>
            </a:extLst>
          </p:cNvPr>
          <p:cNvSpPr/>
          <p:nvPr/>
        </p:nvSpPr>
        <p:spPr>
          <a:xfrm>
            <a:off x="10474374" y="6002594"/>
            <a:ext cx="943897" cy="490281"/>
          </a:xfrm>
          <a:prstGeom prst="striped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NEXT</a:t>
            </a:r>
          </a:p>
        </p:txBody>
      </p:sp>
      <p:sp>
        <p:nvSpPr>
          <p:cNvPr id="8" name="Arrow: Left 7">
            <a:hlinkClick r:id="rId6" action="ppaction://hlinksldjump"/>
            <a:extLst>
              <a:ext uri="{FF2B5EF4-FFF2-40B4-BE49-F238E27FC236}">
                <a16:creationId xmlns:a16="http://schemas.microsoft.com/office/drawing/2014/main" id="{0DE40CD7-2FF4-41AE-AC36-20E61038220C}"/>
              </a:ext>
            </a:extLst>
          </p:cNvPr>
          <p:cNvSpPr/>
          <p:nvPr/>
        </p:nvSpPr>
        <p:spPr>
          <a:xfrm>
            <a:off x="1556430" y="6002593"/>
            <a:ext cx="943897" cy="490281"/>
          </a:xfrm>
          <a:prstGeom prst="lef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BACK</a:t>
            </a:r>
          </a:p>
        </p:txBody>
      </p:sp>
    </p:spTree>
    <p:extLst>
      <p:ext uri="{BB962C8B-B14F-4D97-AF65-F5344CB8AC3E}">
        <p14:creationId xmlns:p14="http://schemas.microsoft.com/office/powerpoint/2010/main" val="74700983"/>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DAEC1B93-5C1D-43B3-B3D0-6D9544B5267C}"/>
              </a:ext>
            </a:extLst>
          </p:cNvPr>
          <p:cNvPicPr>
            <a:picLocks noChangeAspect="1"/>
          </p:cNvPicPr>
          <p:nvPr/>
        </p:nvPicPr>
        <p:blipFill rotWithShape="1">
          <a:blip r:embed="rId2">
            <a:duotone>
              <a:schemeClr val="accent1">
                <a:shade val="45000"/>
                <a:satMod val="135000"/>
              </a:schemeClr>
              <a:prstClr val="white"/>
            </a:duotone>
            <a:extLst>
              <a:ext uri="{BEBA8EAE-BF5A-486C-A8C5-ECC9F3942E4B}">
                <a14:imgProps xmlns:a14="http://schemas.microsoft.com/office/drawing/2010/main">
                  <a14:imgLayer r:embed="rId3">
                    <a14:imgEffect>
                      <a14:artisticPlasticWrap trans="100000"/>
                    </a14:imgEffect>
                  </a14:imgLayer>
                </a14:imgProps>
              </a:ext>
              <a:ext uri="{28A0092B-C50C-407E-A947-70E740481C1C}">
                <a14:useLocalDpi xmlns:a14="http://schemas.microsoft.com/office/drawing/2010/main" val="0"/>
              </a:ext>
            </a:extLst>
          </a:blip>
          <a:srcRect b="18092"/>
          <a:stretch/>
        </p:blipFill>
        <p:spPr>
          <a:xfrm>
            <a:off x="-4380" y="2352669"/>
            <a:ext cx="12196380" cy="4505331"/>
          </a:xfrm>
          <a:prstGeom prst="rect">
            <a:avLst/>
          </a:prstGeom>
          <a:ln>
            <a:gradFill>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ln>
        </p:spPr>
      </p:pic>
      <p:pic>
        <p:nvPicPr>
          <p:cNvPr id="7" name="Picture 6">
            <a:extLst>
              <a:ext uri="{FF2B5EF4-FFF2-40B4-BE49-F238E27FC236}">
                <a16:creationId xmlns:a16="http://schemas.microsoft.com/office/drawing/2014/main" id="{E3FB80B5-9CDC-4330-AFFF-F920D8792837}"/>
              </a:ext>
            </a:extLst>
          </p:cNvPr>
          <p:cNvPicPr>
            <a:picLocks noChangeAspect="1"/>
          </p:cNvPicPr>
          <p:nvPr/>
        </p:nvPicPr>
        <p:blipFill>
          <a:blip r:embed="rId4">
            <a:duotone>
              <a:schemeClr val="accent1">
                <a:shade val="45000"/>
                <a:satMod val="135000"/>
              </a:schemeClr>
              <a:prstClr val="white"/>
            </a:duotone>
          </a:blip>
          <a:stretch>
            <a:fillRect/>
          </a:stretch>
        </p:blipFill>
        <p:spPr>
          <a:xfrm>
            <a:off x="11484932" y="5834847"/>
            <a:ext cx="707068" cy="909087"/>
          </a:xfrm>
          <a:prstGeom prst="rect">
            <a:avLst/>
          </a:prstGeom>
        </p:spPr>
      </p:pic>
      <p:sp>
        <p:nvSpPr>
          <p:cNvPr id="3" name="Content Placeholder 2">
            <a:extLst>
              <a:ext uri="{FF2B5EF4-FFF2-40B4-BE49-F238E27FC236}">
                <a16:creationId xmlns:a16="http://schemas.microsoft.com/office/drawing/2014/main" id="{15028927-DC22-4542-B358-77DD7B1B4A4E}"/>
              </a:ext>
            </a:extLst>
          </p:cNvPr>
          <p:cNvSpPr>
            <a:spLocks noGrp="1"/>
          </p:cNvSpPr>
          <p:nvPr>
            <p:ph idx="1"/>
          </p:nvPr>
        </p:nvSpPr>
        <p:spPr/>
        <p:txBody>
          <a:bodyPr>
            <a:normAutofit/>
          </a:bodyPr>
          <a:lstStyle/>
          <a:p>
            <a:r>
              <a:rPr lang="en-GB" sz="2200" dirty="0"/>
              <a:t>Don’t worry if you think you have made the wrong decision.</a:t>
            </a:r>
          </a:p>
          <a:p>
            <a:r>
              <a:rPr lang="en-GB" sz="2200" dirty="0"/>
              <a:t>If you think you have chosen the wrong course, you may be able to change – provided it is early enough in the programme.</a:t>
            </a:r>
          </a:p>
          <a:p>
            <a:r>
              <a:rPr lang="en-GB" sz="2200" dirty="0"/>
              <a:t>Whichever qualification you decide to do should result in you gaining nationally recognised qualifications.</a:t>
            </a:r>
          </a:p>
          <a:p>
            <a:r>
              <a:rPr lang="en-GB" sz="2200" dirty="0"/>
              <a:t>If you do decide to change career at any point in your life you can always retrain.</a:t>
            </a:r>
          </a:p>
          <a:p>
            <a:r>
              <a:rPr lang="en-GB" sz="2200" dirty="0"/>
              <a:t>Whichever pathway you choose, you will gain and develop many transferable skills and qualities that employers look for – regardless of the subject that your qualification is in.</a:t>
            </a:r>
          </a:p>
          <a:p>
            <a:pPr marL="0" indent="0">
              <a:buNone/>
            </a:pPr>
            <a:endParaRPr lang="en-GB" dirty="0"/>
          </a:p>
        </p:txBody>
      </p:sp>
      <p:sp>
        <p:nvSpPr>
          <p:cNvPr id="5" name="Title 1"/>
          <p:cNvSpPr>
            <a:spLocks noGrp="1"/>
          </p:cNvSpPr>
          <p:nvPr>
            <p:ph type="title"/>
          </p:nvPr>
        </p:nvSpPr>
        <p:spPr>
          <a:xfrm>
            <a:off x="838200" y="365125"/>
            <a:ext cx="10515600" cy="1325563"/>
          </a:xfrm>
        </p:spPr>
        <p:txBody>
          <a:bodyPr/>
          <a:lstStyle/>
          <a:p>
            <a:r>
              <a:rPr lang="en-GB" dirty="0">
                <a:latin typeface="Impact" panose="020B0806030902050204" pitchFamily="34" charset="0"/>
              </a:rPr>
              <a:t>AND FINALLY…</a:t>
            </a:r>
          </a:p>
        </p:txBody>
      </p:sp>
      <p:sp>
        <p:nvSpPr>
          <p:cNvPr id="6" name="Arrow: Striped Right 5">
            <a:hlinkClick r:id="rId5" action="ppaction://hlinksldjump"/>
            <a:extLst>
              <a:ext uri="{FF2B5EF4-FFF2-40B4-BE49-F238E27FC236}">
                <a16:creationId xmlns:a16="http://schemas.microsoft.com/office/drawing/2014/main" id="{0D88CAC3-9601-4ED8-A0A8-F12DEBFBE630}"/>
              </a:ext>
            </a:extLst>
          </p:cNvPr>
          <p:cNvSpPr/>
          <p:nvPr/>
        </p:nvSpPr>
        <p:spPr>
          <a:xfrm>
            <a:off x="10474374" y="6002594"/>
            <a:ext cx="943897" cy="490281"/>
          </a:xfrm>
          <a:prstGeom prst="striped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NEXT</a:t>
            </a:r>
          </a:p>
        </p:txBody>
      </p:sp>
      <p:sp>
        <p:nvSpPr>
          <p:cNvPr id="8" name="Arrow: Left 7">
            <a:hlinkClick r:id="rId6" action="ppaction://hlinksldjump"/>
            <a:extLst>
              <a:ext uri="{FF2B5EF4-FFF2-40B4-BE49-F238E27FC236}">
                <a16:creationId xmlns:a16="http://schemas.microsoft.com/office/drawing/2014/main" id="{3A3EA939-CBD8-4B5C-AC49-A214F0BF9210}"/>
              </a:ext>
            </a:extLst>
          </p:cNvPr>
          <p:cNvSpPr/>
          <p:nvPr/>
        </p:nvSpPr>
        <p:spPr>
          <a:xfrm>
            <a:off x="1556430" y="6002593"/>
            <a:ext cx="943897" cy="490281"/>
          </a:xfrm>
          <a:prstGeom prst="lef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BACK</a:t>
            </a:r>
          </a:p>
        </p:txBody>
      </p:sp>
    </p:spTree>
    <p:extLst>
      <p:ext uri="{BB962C8B-B14F-4D97-AF65-F5344CB8AC3E}">
        <p14:creationId xmlns:p14="http://schemas.microsoft.com/office/powerpoint/2010/main" val="1686944269"/>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DAEC1B93-5C1D-43B3-B3D0-6D9544B5267C}"/>
              </a:ext>
            </a:extLst>
          </p:cNvPr>
          <p:cNvPicPr>
            <a:picLocks noChangeAspect="1"/>
          </p:cNvPicPr>
          <p:nvPr/>
        </p:nvPicPr>
        <p:blipFill rotWithShape="1">
          <a:blip r:embed="rId2">
            <a:duotone>
              <a:schemeClr val="accent1">
                <a:shade val="45000"/>
                <a:satMod val="135000"/>
              </a:schemeClr>
              <a:prstClr val="white"/>
            </a:duotone>
            <a:extLst>
              <a:ext uri="{BEBA8EAE-BF5A-486C-A8C5-ECC9F3942E4B}">
                <a14:imgProps xmlns:a14="http://schemas.microsoft.com/office/drawing/2010/main">
                  <a14:imgLayer r:embed="rId3">
                    <a14:imgEffect>
                      <a14:artisticPlasticWrap trans="100000"/>
                    </a14:imgEffect>
                  </a14:imgLayer>
                </a14:imgProps>
              </a:ext>
              <a:ext uri="{28A0092B-C50C-407E-A947-70E740481C1C}">
                <a14:useLocalDpi xmlns:a14="http://schemas.microsoft.com/office/drawing/2010/main" val="0"/>
              </a:ext>
            </a:extLst>
          </a:blip>
          <a:srcRect b="18092"/>
          <a:stretch/>
        </p:blipFill>
        <p:spPr>
          <a:xfrm>
            <a:off x="-4380" y="2352669"/>
            <a:ext cx="12196380" cy="4505331"/>
          </a:xfrm>
          <a:prstGeom prst="rect">
            <a:avLst/>
          </a:prstGeom>
          <a:ln>
            <a:gradFill>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ln>
        </p:spPr>
      </p:pic>
      <p:pic>
        <p:nvPicPr>
          <p:cNvPr id="7" name="Picture 6">
            <a:extLst>
              <a:ext uri="{FF2B5EF4-FFF2-40B4-BE49-F238E27FC236}">
                <a16:creationId xmlns:a16="http://schemas.microsoft.com/office/drawing/2014/main" id="{E3FB80B5-9CDC-4330-AFFF-F920D8792837}"/>
              </a:ext>
            </a:extLst>
          </p:cNvPr>
          <p:cNvPicPr>
            <a:picLocks noChangeAspect="1"/>
          </p:cNvPicPr>
          <p:nvPr/>
        </p:nvPicPr>
        <p:blipFill>
          <a:blip r:embed="rId4">
            <a:duotone>
              <a:schemeClr val="accent1">
                <a:shade val="45000"/>
                <a:satMod val="135000"/>
              </a:schemeClr>
              <a:prstClr val="white"/>
            </a:duotone>
          </a:blip>
          <a:stretch>
            <a:fillRect/>
          </a:stretch>
        </p:blipFill>
        <p:spPr>
          <a:xfrm>
            <a:off x="11484932" y="5834847"/>
            <a:ext cx="707068" cy="909087"/>
          </a:xfrm>
          <a:prstGeom prst="rect">
            <a:avLst/>
          </a:prstGeom>
        </p:spPr>
      </p:pic>
      <p:sp>
        <p:nvSpPr>
          <p:cNvPr id="3" name="Content Placeholder 2">
            <a:extLst>
              <a:ext uri="{FF2B5EF4-FFF2-40B4-BE49-F238E27FC236}">
                <a16:creationId xmlns:a16="http://schemas.microsoft.com/office/drawing/2014/main" id="{15028927-DC22-4542-B358-77DD7B1B4A4E}"/>
              </a:ext>
            </a:extLst>
          </p:cNvPr>
          <p:cNvSpPr>
            <a:spLocks noGrp="1"/>
          </p:cNvSpPr>
          <p:nvPr>
            <p:ph idx="1"/>
          </p:nvPr>
        </p:nvSpPr>
        <p:spPr>
          <a:xfrm>
            <a:off x="836010" y="1350987"/>
            <a:ext cx="10515600" cy="4351338"/>
          </a:xfrm>
        </p:spPr>
        <p:txBody>
          <a:bodyPr>
            <a:normAutofit/>
          </a:bodyPr>
          <a:lstStyle/>
          <a:p>
            <a:r>
              <a:rPr lang="en-GB" sz="2200" b="1" dirty="0"/>
              <a:t>UCAS</a:t>
            </a:r>
            <a:r>
              <a:rPr lang="en-GB" sz="2200" dirty="0"/>
              <a:t> – Universities and Colleges Admissions Service – used by students to apply to British universities.</a:t>
            </a:r>
          </a:p>
          <a:p>
            <a:r>
              <a:rPr lang="en-GB" sz="2200" b="1" dirty="0"/>
              <a:t>UCAS Points </a:t>
            </a:r>
            <a:r>
              <a:rPr lang="en-GB" sz="2200" dirty="0"/>
              <a:t>– Points are awarded to qualifications gained at Level 3 and above. Degree courses require varying amounts of points to be achieved for students to be considered for a place.</a:t>
            </a:r>
          </a:p>
          <a:p>
            <a:r>
              <a:rPr lang="en-GB" sz="2200" b="1" dirty="0"/>
              <a:t>Academic</a:t>
            </a:r>
            <a:r>
              <a:rPr lang="en-GB" sz="2200" dirty="0"/>
              <a:t> – method of study most commonly undertaken in a classroom setting following more traditional school subjects.</a:t>
            </a:r>
          </a:p>
          <a:p>
            <a:r>
              <a:rPr lang="en-GB" sz="2200" b="1" dirty="0"/>
              <a:t>Vocational</a:t>
            </a:r>
            <a:r>
              <a:rPr lang="en-GB" sz="2200" dirty="0"/>
              <a:t> – route of study that is closely linked to a specific industry/career.</a:t>
            </a:r>
          </a:p>
          <a:p>
            <a:r>
              <a:rPr lang="en-GB" sz="2200" b="1" dirty="0"/>
              <a:t>Apprenticeship</a:t>
            </a:r>
            <a:r>
              <a:rPr lang="en-GB" sz="2200" dirty="0"/>
              <a:t> – a combination of employment and training (80/20). Apprentices are employees and therefore do not benefit from school holidays etc. Parents benefits may also be affected when a child becomes an apprentice (see </a:t>
            </a:r>
            <a:r>
              <a:rPr lang="en-GB" sz="2200" dirty="0">
                <a:hlinkClick r:id="rId5"/>
              </a:rPr>
              <a:t>https://www.gov.uk/child-benefit/eligibility</a:t>
            </a:r>
            <a:r>
              <a:rPr lang="en-GB" sz="2200" dirty="0"/>
              <a:t>)</a:t>
            </a:r>
          </a:p>
          <a:p>
            <a:pPr marL="0" indent="0">
              <a:buNone/>
            </a:pPr>
            <a:endParaRPr lang="en-GB" dirty="0"/>
          </a:p>
        </p:txBody>
      </p:sp>
      <p:sp>
        <p:nvSpPr>
          <p:cNvPr id="5" name="Title 1"/>
          <p:cNvSpPr>
            <a:spLocks noGrp="1"/>
          </p:cNvSpPr>
          <p:nvPr>
            <p:ph type="title"/>
          </p:nvPr>
        </p:nvSpPr>
        <p:spPr>
          <a:xfrm>
            <a:off x="838200" y="365125"/>
            <a:ext cx="10515600" cy="1325563"/>
          </a:xfrm>
        </p:spPr>
        <p:txBody>
          <a:bodyPr/>
          <a:lstStyle/>
          <a:p>
            <a:r>
              <a:rPr lang="en-GB" dirty="0">
                <a:latin typeface="Impact" panose="020B0806030902050204" pitchFamily="34" charset="0"/>
              </a:rPr>
              <a:t>KEY WORDS</a:t>
            </a:r>
          </a:p>
        </p:txBody>
      </p:sp>
      <p:sp>
        <p:nvSpPr>
          <p:cNvPr id="10" name="Rectangle 9">
            <a:extLst>
              <a:ext uri="{FF2B5EF4-FFF2-40B4-BE49-F238E27FC236}">
                <a16:creationId xmlns:a16="http://schemas.microsoft.com/office/drawing/2014/main" id="{490E1610-8296-4406-99F2-4B2239725B35}"/>
              </a:ext>
            </a:extLst>
          </p:cNvPr>
          <p:cNvSpPr/>
          <p:nvPr/>
        </p:nvSpPr>
        <p:spPr>
          <a:xfrm>
            <a:off x="10476564" y="6130025"/>
            <a:ext cx="941707" cy="22950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END</a:t>
            </a:r>
          </a:p>
        </p:txBody>
      </p:sp>
      <p:sp>
        <p:nvSpPr>
          <p:cNvPr id="8" name="Arrow: Left 7">
            <a:hlinkClick r:id="rId6" action="ppaction://hlinksldjump"/>
            <a:extLst>
              <a:ext uri="{FF2B5EF4-FFF2-40B4-BE49-F238E27FC236}">
                <a16:creationId xmlns:a16="http://schemas.microsoft.com/office/drawing/2014/main" id="{820DDB3E-99D2-4D76-BAA4-7CC1D7E179AA}"/>
              </a:ext>
            </a:extLst>
          </p:cNvPr>
          <p:cNvSpPr/>
          <p:nvPr/>
        </p:nvSpPr>
        <p:spPr>
          <a:xfrm>
            <a:off x="1556430" y="6002593"/>
            <a:ext cx="943897" cy="490281"/>
          </a:xfrm>
          <a:prstGeom prst="lef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BACK</a:t>
            </a:r>
          </a:p>
        </p:txBody>
      </p:sp>
    </p:spTree>
    <p:extLst>
      <p:ext uri="{BB962C8B-B14F-4D97-AF65-F5344CB8AC3E}">
        <p14:creationId xmlns:p14="http://schemas.microsoft.com/office/powerpoint/2010/main" val="1314127929"/>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871</TotalTime>
  <Words>2049</Words>
  <Application>Microsoft Office PowerPoint</Application>
  <PresentationFormat>Widescreen</PresentationFormat>
  <Paragraphs>177</Paragraphs>
  <Slides>18</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18</vt:i4>
      </vt:variant>
    </vt:vector>
  </HeadingPairs>
  <TitlesOfParts>
    <vt:vector size="23" baseType="lpstr">
      <vt:lpstr>Arial</vt:lpstr>
      <vt:lpstr>Calibri</vt:lpstr>
      <vt:lpstr>Calibri Light</vt:lpstr>
      <vt:lpstr>Impact</vt:lpstr>
      <vt:lpstr>Office Theme</vt:lpstr>
      <vt:lpstr>PowerPoint Presentation</vt:lpstr>
      <vt:lpstr>WELCOME TO FUTURES 2020</vt:lpstr>
      <vt:lpstr>PATHWAYS</vt:lpstr>
      <vt:lpstr>PowerPoint Presentation</vt:lpstr>
      <vt:lpstr>PowerPoint Presentation</vt:lpstr>
      <vt:lpstr>PowerPoint Presentation</vt:lpstr>
      <vt:lpstr>PowerPoint Presentation</vt:lpstr>
      <vt:lpstr>WHAT  QUALIFICATIONS CAN I TAKE?</vt:lpstr>
      <vt:lpstr>OPTIONS AFTER GCSEs</vt:lpstr>
      <vt:lpstr>A LEVELS (ADVANCED LEVELS)</vt:lpstr>
      <vt:lpstr>BTEC (Business and Technology Education Council)</vt:lpstr>
      <vt:lpstr>NVQ (National Vocational Qualification)</vt:lpstr>
      <vt:lpstr>T LEVELS (TECHNICAL BASED QUALIFICATIONS)</vt:lpstr>
      <vt:lpstr>WHICH OPTION IS BEST FOR ME?</vt:lpstr>
      <vt:lpstr>ACTIVITIES TO HELP YOU</vt:lpstr>
      <vt:lpstr>REMEMBER…</vt:lpstr>
      <vt:lpstr>AND FINALLY…</vt:lpstr>
      <vt:lpstr>KEY WORDS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 Barnwell</dc:creator>
  <cp:lastModifiedBy>S Barnwell</cp:lastModifiedBy>
  <cp:revision>64</cp:revision>
  <dcterms:created xsi:type="dcterms:W3CDTF">2020-05-22T12:53:02Z</dcterms:created>
  <dcterms:modified xsi:type="dcterms:W3CDTF">2020-06-29T13:05:18Z</dcterms:modified>
  <cp:contentStatus/>
</cp:coreProperties>
</file>