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8" r:id="rId3"/>
    <p:sldId id="279" r:id="rId4"/>
    <p:sldId id="280" r:id="rId5"/>
    <p:sldId id="281" r:id="rId6"/>
    <p:sldId id="264" r:id="rId7"/>
    <p:sldId id="282" r:id="rId8"/>
    <p:sldId id="292" r:id="rId9"/>
    <p:sldId id="283" r:id="rId10"/>
    <p:sldId id="284" r:id="rId11"/>
    <p:sldId id="285" r:id="rId12"/>
    <p:sldId id="286" r:id="rId13"/>
    <p:sldId id="287" r:id="rId14"/>
    <p:sldId id="288" r:id="rId15"/>
    <p:sldId id="290" r:id="rId16"/>
    <p:sldId id="289" r:id="rId17"/>
    <p:sldId id="29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2171963-E45E-4188-92CB-C7B7A0C3CC39}">
          <p14:sldIdLst>
            <p14:sldId id="258"/>
            <p14:sldId id="278"/>
            <p14:sldId id="279"/>
            <p14:sldId id="280"/>
            <p14:sldId id="281"/>
            <p14:sldId id="264"/>
            <p14:sldId id="282"/>
            <p14:sldId id="292"/>
            <p14:sldId id="283"/>
            <p14:sldId id="284"/>
            <p14:sldId id="285"/>
            <p14:sldId id="286"/>
            <p14:sldId id="287"/>
            <p14:sldId id="288"/>
            <p14:sldId id="290"/>
            <p14:sldId id="289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17A97-6430-413E-BBF7-A14A266C96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C70ECE-E58D-4D0C-9ABF-4D1F01874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1AFE8-B512-4C4D-B7E7-296419049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CD12D-9C29-4D74-B335-E60A10681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AB3B2-E71F-40E7-829A-8AB76875D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313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9BB65-F33A-484A-A88C-17DFB599F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A0DF3-A2C4-4B0A-BEB3-47C8ACB91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92002A-41B4-4782-9641-1746C5F57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669E3C-88B9-46F2-BF0F-169F51B86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3CEF8-5E6E-4759-A772-397AC6F83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10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8DB78-3444-41BB-BA5E-65F3CD8F1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96FE59-3D42-4B55-80F6-6A23FDB77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9F976-36C2-4D4E-BC94-FC321618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67DCC-DA2E-48F1-8FF9-A9BB34064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36823-8C63-4872-B010-12DF7BFC4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15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91079-23E9-4513-A76B-D32C67A08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309DE-B1F2-4DD7-9099-BE21211AEC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973A11-D28F-49ED-9435-9927E24AE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A53123-F9BC-48E3-B7AF-D09F45E01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4FE220-1A01-4723-A77F-A1539899D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EFA67-87B3-4971-A31D-42D26B166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84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0A750-CC67-4066-95EA-B3BD2B887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7F445-F713-4A9B-A1FE-1C3292B4C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2208B-4283-40D4-91FF-0661BB39A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5BD1A6-9802-41CA-9039-E71BC9E3E8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E332A9-ABF3-4711-A233-0239CED4F7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E4CBC9-71A8-4165-B234-51EDD461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206EBC-B59B-4730-BB63-B0FAB1DEE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242BBE-4AAA-4392-8EB0-223DB8041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8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387E2-80EE-432F-B86D-F3E035EA7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931EE5-EDE0-4CD7-B4C5-6C0144634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B38053-774F-482D-96F6-B82E50822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A5A108-2BB6-4905-9274-2E80D7B28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23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E82215-23E4-414C-B1D5-52AF53047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286A88-6272-407B-98ED-9BD7F8419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BBFB70-C46C-4072-AB37-96D2B944F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396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6475D-EA14-4177-AF61-C161E0101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C76E0-FC21-4610-8A6B-9B87CC463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AEF75-8136-4E1C-BA65-4DEC6FFF85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75BF9-D4DD-4ADC-AFD7-0DD0CC133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834E5-ED38-45CC-987D-023AA1326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78572-5CEA-4476-AF6B-25EE64FF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56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A53B4-F457-430E-B9C1-188335557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24E765-6D40-41FC-907C-28BEA46232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BB77D9-B6D7-46B1-A33A-8BBBC7862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B56612-9BB0-4D1B-97AF-BFF221251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C4CE2-75EA-4ED8-ACB0-31ED89460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E4F449-4F20-445C-9ED7-ACCAA009A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02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109D7-4E1F-4F32-8AD9-D96ECD727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83EFE-3841-476E-B9A6-C563AFD42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9B1FA-3023-4A03-8749-159CD81AB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EE9AF-24D8-4EEC-A9A5-F6AAC30F2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50891-A510-4138-952E-63C55F8D7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54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771381-B048-4536-8DFF-2C9BC959E1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C98354-AC54-4810-972C-A5CD650A21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0F4483-6E31-4AEC-AE4E-0FF95F7FB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2B03D-950B-434F-8844-0F4BBA6CE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7ECE9-E0D9-496E-9FD7-77004A3F2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658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B104FA-70ED-4D25-83A1-1925FAC9E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8F7CC-FA94-447C-BE27-EC6A65354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5A2E9-F825-4378-BD4B-483E652A36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6E00-32C0-4EB6-8456-F1E165CC1154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D36D0-F715-400A-B034-678189C552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5147D-861C-413C-BD00-C7EB115D24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9C58E-6F8B-445B-A366-A99B7C659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84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hyperlink" Target="https://www.unifrog.org/know-how/acing-your-cv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10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1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microsoft.com/office/2007/relationships/hdphoto" Target="../media/hdphoto1.wdp"/><Relationship Id="rId7" Type="http://schemas.openxmlformats.org/officeDocument/2006/relationships/slide" Target="slide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microsoft.com/office/2007/relationships/hdphoto" Target="../media/hdphoto1.wdp"/><Relationship Id="rId7" Type="http://schemas.openxmlformats.org/officeDocument/2006/relationships/slide" Target="slide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xhere.com/en/photo/1440089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microsoft.com/office/2007/relationships/hdphoto" Target="../media/hdphoto1.wdp"/><Relationship Id="rId7" Type="http://schemas.openxmlformats.org/officeDocument/2006/relationships/slide" Target="slide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evel343.com/category/online-marketing/email-marketing/" TargetMode="External"/><Relationship Id="rId5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5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microsoft.com/office/2007/relationships/hdphoto" Target="../media/hdphoto1.wdp"/><Relationship Id="rId7" Type="http://schemas.openxmlformats.org/officeDocument/2006/relationships/slide" Target="slide1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anveernaseer.com/3-questions-to-discover-what-success-looks-like/" TargetMode="External"/><Relationship Id="rId5" Type="http://schemas.openxmlformats.org/officeDocument/2006/relationships/image" Target="../media/image11.jp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15.xml"/><Relationship Id="rId3" Type="http://schemas.microsoft.com/office/2007/relationships/hdphoto" Target="../media/hdphoto1.wdp"/><Relationship Id="rId7" Type="http://schemas.openxmlformats.org/officeDocument/2006/relationships/hyperlink" Target="https://nationalcareers.service.gov.uk/get-a-job/interview-advice" TargetMode="External"/><Relationship Id="rId12" Type="http://schemas.openxmlformats.org/officeDocument/2006/relationships/slide" Target="slide1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ifrog.org/know-how/how-to-interview-like-a-boss#:~:text=At%20the%20interview%2C%20keep%20an,them%20through%20before%20you%20answer." TargetMode="External"/><Relationship Id="rId11" Type="http://schemas.microsoft.com/office/2007/relationships/hdphoto" Target="../media/hdphoto2.wdp"/><Relationship Id="rId5" Type="http://schemas.openxmlformats.org/officeDocument/2006/relationships/hyperlink" Target="https://www.prospects.ac.uk/careers-advice/interview-tips" TargetMode="External"/><Relationship Id="rId10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6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5FD661-6E4E-494B-83CD-46210B3B6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8635"/>
            <a:ext cx="12196380" cy="54793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88213C-93BA-4CB7-B89C-2B038DD39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27" y="496840"/>
            <a:ext cx="9730155" cy="32528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8F8A6F-8A69-4F8C-9DA6-66E5EE4E49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974"/>
          <a:stretch/>
        </p:blipFill>
        <p:spPr>
          <a:xfrm>
            <a:off x="10600954" y="4740812"/>
            <a:ext cx="1492572" cy="19171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4554" y="3914906"/>
            <a:ext cx="6676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Impact" panose="020B0806030902050204" pitchFamily="34" charset="0"/>
              </a:rPr>
              <a:t>APPLICATIONS &amp; INTERVIEWS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E905F-507A-4B7B-9876-6DA4299CE650}"/>
              </a:ext>
            </a:extLst>
          </p:cNvPr>
          <p:cNvSpPr txBox="1"/>
          <p:nvPr/>
        </p:nvSpPr>
        <p:spPr>
          <a:xfrm>
            <a:off x="3793947" y="5987846"/>
            <a:ext cx="4121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Use the arrows to navigate the workbook</a:t>
            </a:r>
          </a:p>
        </p:txBody>
      </p:sp>
      <p:sp>
        <p:nvSpPr>
          <p:cNvPr id="9" name="Arrow: Striped Right 8">
            <a:hlinkClick r:id="rId5" action="ppaction://hlinksldjump"/>
            <a:extLst>
              <a:ext uri="{FF2B5EF4-FFF2-40B4-BE49-F238E27FC236}">
                <a16:creationId xmlns:a16="http://schemas.microsoft.com/office/drawing/2014/main" id="{ADF18E2C-50E1-46BB-A12E-669F720A32BB}"/>
              </a:ext>
            </a:extLst>
          </p:cNvPr>
          <p:cNvSpPr/>
          <p:nvPr/>
        </p:nvSpPr>
        <p:spPr>
          <a:xfrm>
            <a:off x="9551708" y="5987846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95576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8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6092"/>
            <a:ext cx="10515600" cy="48108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This work book has been compiled to help you: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F</a:t>
            </a:r>
            <a:r>
              <a:rPr lang="en-GB" sz="2200" dirty="0"/>
              <a:t>ind out about your options for post-16 study.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U</a:t>
            </a:r>
            <a:r>
              <a:rPr lang="en-GB" sz="2200" dirty="0"/>
              <a:t>nderstand the difference between college and sixth form, BTECs and A Levels, apprenticeships and traineeships.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T</a:t>
            </a:r>
            <a:r>
              <a:rPr lang="en-GB" sz="2200" dirty="0"/>
              <a:t>ake part in taster days or virtual tours.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U</a:t>
            </a:r>
            <a:r>
              <a:rPr lang="en-GB" sz="2200" dirty="0"/>
              <a:t>nravel the language of careers and training.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R</a:t>
            </a:r>
            <a:r>
              <a:rPr lang="en-GB" sz="2200" dirty="0"/>
              <a:t>ecognise your skills and qualities and learn how to develop them.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E</a:t>
            </a:r>
            <a:r>
              <a:rPr lang="en-GB" sz="2200" dirty="0"/>
              <a:t>xplore the variety of careers that you could enter and what it takes to succeed.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70C0"/>
                </a:solidFill>
              </a:rPr>
              <a:t>S</a:t>
            </a:r>
            <a:r>
              <a:rPr lang="en-GB" sz="2200" dirty="0"/>
              <a:t>uccess – what does it mean to you?</a:t>
            </a:r>
          </a:p>
          <a:p>
            <a:pPr marL="0" indent="0">
              <a:buNone/>
            </a:pPr>
            <a:endParaRPr lang="en-GB" sz="2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WELCOME TO FUTURES 2020</a:t>
            </a:r>
          </a:p>
        </p:txBody>
      </p:sp>
      <p:sp>
        <p:nvSpPr>
          <p:cNvPr id="8" name="Arrow: Striped Right 7">
            <a:hlinkClick r:id="rId5" action="ppaction://hlinksldjump"/>
            <a:extLst>
              <a:ext uri="{FF2B5EF4-FFF2-40B4-BE49-F238E27FC236}">
                <a16:creationId xmlns:a16="http://schemas.microsoft.com/office/drawing/2014/main" id="{D9DE4186-9CB0-4544-BE40-70FC02D5AE5C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9" name="Arrow: Left 8">
            <a:hlinkClick r:id="rId6" action="ppaction://hlinksldjump"/>
            <a:extLst>
              <a:ext uri="{FF2B5EF4-FFF2-40B4-BE49-F238E27FC236}">
                <a16:creationId xmlns:a16="http://schemas.microsoft.com/office/drawing/2014/main" id="{316466ED-A6EF-4F2B-9B06-071A018BC36C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151090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We have looked at your options for post-16 studies and learned more about the different types of qualifications you can study for.</a:t>
            </a:r>
          </a:p>
          <a:p>
            <a:r>
              <a:rPr lang="en-GB" sz="2200" dirty="0"/>
              <a:t>Wherever you decide to go and whatever you decide to do, you will need to apply.</a:t>
            </a:r>
          </a:p>
          <a:p>
            <a:r>
              <a:rPr lang="en-GB" sz="2200" dirty="0"/>
              <a:t>Applying for a place on a course or for a job can be a daunting process but it is something that needs to be done.</a:t>
            </a:r>
          </a:p>
          <a:p>
            <a:r>
              <a:rPr lang="en-GB" sz="2200" dirty="0"/>
              <a:t>Application and recruitment processes vary between institutions and businesses but there are some key points that will help you navigate even the most complex of processes.</a:t>
            </a:r>
          </a:p>
          <a:p>
            <a:pPr marL="0" indent="0">
              <a:buNone/>
            </a:pPr>
            <a:endParaRPr lang="en-GB" sz="2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NEXT STEPS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93DDBBA7-660E-4EC6-B901-FF519FB1FECB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234DDC56-6CC0-4F25-B43B-3312BAE1CEF1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813289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200" dirty="0"/>
              <a:t>Application forms and CVs.</a:t>
            </a:r>
          </a:p>
          <a:p>
            <a:r>
              <a:rPr lang="en-GB" sz="2200" dirty="0"/>
              <a:t>Preparing for an interview.</a:t>
            </a:r>
          </a:p>
          <a:p>
            <a:r>
              <a:rPr lang="en-GB" sz="2200" dirty="0"/>
              <a:t>Attending an interview.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WHAT WE ARE GOING TO LOOK AT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17AA4A04-5C23-48B9-A458-58EAC283DF91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83E813A1-8303-40DE-B6E7-B88180D3BBB5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019080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200" dirty="0"/>
              <a:t>Application forms are commonly used by many different organisations as the first part of their recruitment process.</a:t>
            </a:r>
          </a:p>
          <a:p>
            <a:r>
              <a:rPr lang="en-GB" sz="2200" dirty="0"/>
              <a:t>They guide the applicant through a series of questions that the recruiter would like answers to.</a:t>
            </a:r>
          </a:p>
          <a:p>
            <a:r>
              <a:rPr lang="en-GB" sz="2200" dirty="0"/>
              <a:t>The majority of the application will be very straight forward and requires simple, factual answers – name, address, employment history, education etc.</a:t>
            </a:r>
          </a:p>
          <a:p>
            <a:r>
              <a:rPr lang="en-GB" sz="2200" dirty="0"/>
              <a:t>There is usually a space near the end where you can write a personal statement explaining why you would like to do the course/apply for the job. These often have strict word counts so it is important that you keep it relevant and concise.</a:t>
            </a:r>
          </a:p>
          <a:p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APPLICATION FORMS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565E45AB-01AD-4552-B91C-1720AD7C0F1E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84F05726-AAF8-4F3C-81E0-7341A56C3259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102738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2200" dirty="0"/>
              <a:t>Curriculum Vitae is Latin for ‘course of life’. They are more commonly referred to as CVs.</a:t>
            </a:r>
          </a:p>
          <a:p>
            <a:r>
              <a:rPr lang="en-GB" sz="2200" dirty="0"/>
              <a:t>You may need to send a CV to an employer when applying for a job – although not all employers accept them.</a:t>
            </a:r>
          </a:p>
          <a:p>
            <a:r>
              <a:rPr lang="en-GB" sz="2200" dirty="0"/>
              <a:t>They should detail why you are wanting to apply for the job, your skills and qualities, academic achievements and a bit about you as a person.</a:t>
            </a:r>
          </a:p>
          <a:p>
            <a:r>
              <a:rPr lang="en-GB" sz="2200" dirty="0"/>
              <a:t>They should ideally be no longer than 2 sides of A4.</a:t>
            </a:r>
          </a:p>
          <a:p>
            <a:r>
              <a:rPr lang="en-GB" sz="2200" dirty="0"/>
              <a:t>CVs should be sent to employers with a covering letter (a short letter of introduction).</a:t>
            </a:r>
          </a:p>
          <a:p>
            <a:endParaRPr lang="en-GB" sz="1400" dirty="0"/>
          </a:p>
          <a:p>
            <a:endParaRPr lang="en-GB" sz="22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CVs (Curriculum Vitae)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EE4D0B20-69C7-429B-8462-6424FD3ECF2E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70436834-0EDF-4BE9-9021-C177022094F0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68129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2200" dirty="0"/>
              <a:t>Whether you are completing an application form or writing a CV there are some really important </a:t>
            </a:r>
            <a:r>
              <a:rPr lang="en-GB" sz="2200" b="1" dirty="0">
                <a:solidFill>
                  <a:srgbClr val="92D050"/>
                </a:solidFill>
              </a:rPr>
              <a:t>Dos</a:t>
            </a:r>
            <a:r>
              <a:rPr lang="en-GB" sz="2200" dirty="0"/>
              <a:t> and </a:t>
            </a:r>
            <a:r>
              <a:rPr lang="en-GB" sz="2200" b="1" dirty="0">
                <a:solidFill>
                  <a:srgbClr val="FF0000"/>
                </a:solidFill>
              </a:rPr>
              <a:t>Don’ts</a:t>
            </a:r>
            <a:r>
              <a:rPr lang="en-GB" sz="2200" dirty="0">
                <a:solidFill>
                  <a:srgbClr val="FF0000"/>
                </a:solidFill>
              </a:rPr>
              <a:t>.</a:t>
            </a:r>
          </a:p>
          <a:p>
            <a:r>
              <a:rPr lang="en-GB" sz="2200" dirty="0"/>
              <a:t>Remember – this is the first impression the employer will get of you!</a:t>
            </a:r>
          </a:p>
          <a:p>
            <a:endParaRPr lang="en-GB" sz="2200" dirty="0"/>
          </a:p>
          <a:p>
            <a:endParaRPr lang="en-GB" sz="1400" dirty="0"/>
          </a:p>
          <a:p>
            <a:pPr marL="0" indent="0">
              <a:buNone/>
            </a:pPr>
            <a:endParaRPr lang="en-GB" sz="22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HINTS AND TIPS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64807BE-4CB2-4842-A416-9F4BEA3F9D2C}"/>
              </a:ext>
            </a:extLst>
          </p:cNvPr>
          <p:cNvSpPr/>
          <p:nvPr/>
        </p:nvSpPr>
        <p:spPr>
          <a:xfrm>
            <a:off x="1312500" y="3177038"/>
            <a:ext cx="5020650" cy="24157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92D050"/>
                </a:solidFill>
              </a:rPr>
              <a:t>DO</a:t>
            </a:r>
          </a:p>
          <a:p>
            <a:pPr algn="ctr"/>
            <a:r>
              <a:rPr lang="en-GB" sz="2000" dirty="0"/>
              <a:t>Use correct punctuation &amp; grammar.</a:t>
            </a:r>
          </a:p>
          <a:p>
            <a:pPr algn="ctr"/>
            <a:r>
              <a:rPr lang="en-GB" sz="2000" dirty="0"/>
              <a:t>Check your spelling.</a:t>
            </a:r>
          </a:p>
          <a:p>
            <a:pPr algn="ctr"/>
            <a:r>
              <a:rPr lang="en-GB" sz="2000" dirty="0"/>
              <a:t>Make sure the content is applicable.</a:t>
            </a:r>
          </a:p>
          <a:p>
            <a:pPr algn="ctr"/>
            <a:r>
              <a:rPr lang="en-GB" sz="2000" dirty="0"/>
              <a:t>Back up statements with relevant examples.</a:t>
            </a:r>
          </a:p>
          <a:p>
            <a:pPr algn="ctr"/>
            <a:r>
              <a:rPr lang="en-GB" sz="2000" dirty="0"/>
              <a:t>Answer all the questions.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A537224-74C3-43CA-B67F-CF0E318BBB24}"/>
              </a:ext>
            </a:extLst>
          </p:cNvPr>
          <p:cNvSpPr/>
          <p:nvPr/>
        </p:nvSpPr>
        <p:spPr>
          <a:xfrm>
            <a:off x="6636026" y="3177038"/>
            <a:ext cx="5020650" cy="24157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DON’T</a:t>
            </a:r>
          </a:p>
          <a:p>
            <a:pPr algn="ctr"/>
            <a:r>
              <a:rPr lang="en-GB" sz="2000" dirty="0"/>
              <a:t>Use colloquial language.</a:t>
            </a:r>
          </a:p>
          <a:p>
            <a:pPr algn="ctr"/>
            <a:r>
              <a:rPr lang="en-GB" sz="2000" dirty="0"/>
              <a:t>Make false statements or claims.</a:t>
            </a:r>
          </a:p>
          <a:p>
            <a:pPr algn="ctr"/>
            <a:r>
              <a:rPr lang="en-GB" sz="2000" dirty="0"/>
              <a:t>Leave any gaps.</a:t>
            </a:r>
          </a:p>
          <a:p>
            <a:pPr algn="ctr"/>
            <a:r>
              <a:rPr lang="en-GB" sz="2000" dirty="0"/>
              <a:t>Use the same application for every job.</a:t>
            </a:r>
          </a:p>
          <a:p>
            <a:pPr algn="ctr"/>
            <a:r>
              <a:rPr lang="en-GB" sz="2000" dirty="0"/>
              <a:t>Write about anything negative.</a:t>
            </a:r>
          </a:p>
        </p:txBody>
      </p:sp>
      <p:sp>
        <p:nvSpPr>
          <p:cNvPr id="9" name="Arrow: Striped Right 8">
            <a:hlinkClick r:id="rId5" action="ppaction://hlinksldjump"/>
            <a:extLst>
              <a:ext uri="{FF2B5EF4-FFF2-40B4-BE49-F238E27FC236}">
                <a16:creationId xmlns:a16="http://schemas.microsoft.com/office/drawing/2014/main" id="{E822DA65-54E5-4F21-971C-B53ABB82BF3D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0" name="Arrow: Left 9">
            <a:hlinkClick r:id="rId6" action="ppaction://hlinksldjump"/>
            <a:extLst>
              <a:ext uri="{FF2B5EF4-FFF2-40B4-BE49-F238E27FC236}">
                <a16:creationId xmlns:a16="http://schemas.microsoft.com/office/drawing/2014/main" id="{9ACB984C-30F8-4AF4-99FD-1D9084CD4C9A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147339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010" y="148350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2200" dirty="0"/>
              <a:t>Whether applying for a place at a sixth form or college or applying for a job, the employer will ask for references.</a:t>
            </a:r>
          </a:p>
          <a:p>
            <a:r>
              <a:rPr lang="en-GB" sz="2200" dirty="0"/>
              <a:t>Referees will give the employer information that will help them assess if you are suitable for the job or course.</a:t>
            </a:r>
          </a:p>
          <a:p>
            <a:r>
              <a:rPr lang="en-GB" sz="2200" dirty="0"/>
              <a:t>They will confirm your skills and abilities.</a:t>
            </a:r>
          </a:p>
          <a:p>
            <a:r>
              <a:rPr lang="en-GB" sz="2200" dirty="0"/>
              <a:t>They can also provide information such as attendance and behaviour.</a:t>
            </a:r>
          </a:p>
          <a:p>
            <a:r>
              <a:rPr lang="en-GB" sz="2200" dirty="0"/>
              <a:t>It is polite to ask a person if they will provide a reference for you before you include their details on an application form.</a:t>
            </a:r>
          </a:p>
          <a:p>
            <a:r>
              <a:rPr lang="en-GB" sz="2200" dirty="0"/>
              <a:t>For sixth form/college/university references your Form Tutor will usually act as your referee – attendance and behaviour in school will be taken into account!</a:t>
            </a:r>
            <a:endParaRPr lang="en-GB" sz="1400" dirty="0"/>
          </a:p>
          <a:p>
            <a:r>
              <a:rPr lang="en-GB" sz="2200" dirty="0"/>
              <a:t>A referee cannot say negative things about you but an absence of positive comments can be just as bad!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REFERENCES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36073924-A4D4-483E-8E23-624075FD4BC1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CFD6CE02-02E8-4FC1-ACF3-B8D1CD6B8001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11356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2400" dirty="0"/>
              <a:t>Click on the picture to watch the clip ‘Acing your CV’ on </a:t>
            </a:r>
            <a:r>
              <a:rPr lang="en-GB" sz="2400" dirty="0" err="1"/>
              <a:t>Unifrog</a:t>
            </a:r>
            <a:r>
              <a:rPr lang="en-GB" sz="2400" dirty="0"/>
              <a:t>: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Then – using the CV template in </a:t>
            </a:r>
            <a:r>
              <a:rPr lang="en-GB" sz="2200" dirty="0" err="1"/>
              <a:t>Unifrog</a:t>
            </a:r>
            <a:r>
              <a:rPr lang="en-GB" sz="2200" dirty="0"/>
              <a:t>, have a go at writing your personal statement. </a:t>
            </a:r>
          </a:p>
          <a:p>
            <a:endParaRPr lang="en-GB" sz="1400" dirty="0"/>
          </a:p>
          <a:p>
            <a:endParaRPr lang="en-GB" sz="22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TASK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6CBC6AC4-A279-4A2C-A9BE-F24FD6AB163F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4F40E804-49B0-43F2-A7D9-39CD941713AE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pic>
        <p:nvPicPr>
          <p:cNvPr id="9" name="Picture 8">
            <a:hlinkClick r:id="rId7"/>
            <a:extLst>
              <a:ext uri="{FF2B5EF4-FFF2-40B4-BE49-F238E27FC236}">
                <a16:creationId xmlns:a16="http://schemas.microsoft.com/office/drawing/2014/main" id="{0E60769D-E475-4783-A1B0-D6AF807B64FA}"/>
              </a:ext>
            </a:extLst>
          </p:cNvPr>
          <p:cNvPicPr/>
          <p:nvPr/>
        </p:nvPicPr>
        <p:blipFill rotWithShape="1">
          <a:blip r:embed="rId8"/>
          <a:srcRect l="8642" t="24813" r="66597" b="15719"/>
          <a:stretch/>
        </p:blipFill>
        <p:spPr bwMode="auto">
          <a:xfrm>
            <a:off x="3925620" y="2429981"/>
            <a:ext cx="3310950" cy="21753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79103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2200" dirty="0"/>
              <a:t>You will receive a letter, email or phone call inviting you to an interview.</a:t>
            </a:r>
          </a:p>
          <a:p>
            <a:r>
              <a:rPr lang="en-GB" sz="2200" dirty="0"/>
              <a:t>Read the information carefully – if anything is unclear or you are not sure of something </a:t>
            </a:r>
            <a:r>
              <a:rPr lang="en-GB" sz="2200" b="1" dirty="0"/>
              <a:t>then contact the company and ask for more details.</a:t>
            </a:r>
          </a:p>
          <a:p>
            <a:r>
              <a:rPr lang="en-GB" sz="2200" dirty="0"/>
              <a:t>It is </a:t>
            </a:r>
            <a:r>
              <a:rPr lang="en-GB" sz="2200" b="1" dirty="0"/>
              <a:t>really</a:t>
            </a:r>
            <a:r>
              <a:rPr lang="en-GB" sz="2200" dirty="0"/>
              <a:t> important that you are prepared and know what to do for each stage of the interview process – before, during and after.</a:t>
            </a:r>
            <a:endParaRPr lang="en-GB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PREPARING FOR AN INTERVIEW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D2B2EAED-B0E0-428E-B14A-D9331B88FCC6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1021EE15-A34B-4D94-BBA0-A90668E51440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67885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sz="2200" dirty="0"/>
              <a:t>Research the company. Who are they and what do they do? It is surprising how many people being interviewed do not know this information!</a:t>
            </a:r>
          </a:p>
          <a:p>
            <a:r>
              <a:rPr lang="en-GB" sz="2200" dirty="0"/>
              <a:t>Prepare a few questions that you may want to ask – this shows that you are interested in the role and keen to learn more.</a:t>
            </a:r>
          </a:p>
          <a:p>
            <a:r>
              <a:rPr lang="en-GB" sz="2200" dirty="0"/>
              <a:t>Check the location of the interview and the name of the person you will be meeting.</a:t>
            </a:r>
          </a:p>
          <a:p>
            <a:r>
              <a:rPr lang="en-GB" sz="2200" dirty="0"/>
              <a:t>Plan your journey carefully – what time do you need to arrive, are there any planned roadworks/public transport delays that you need to consider?</a:t>
            </a:r>
          </a:p>
          <a:p>
            <a:r>
              <a:rPr lang="en-GB" sz="2200" dirty="0"/>
              <a:t>Decide what to wear – it is important to dress in smart, clean clothes to give a good impression.</a:t>
            </a:r>
            <a:endParaRPr lang="en-GB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BEFORE THE INTERVIEW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8ABE021-0834-4C4D-AA26-ED9235AB9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377" y="5046012"/>
            <a:ext cx="1652076" cy="12374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D7E22F2-A145-4CE1-BBCF-F00A45E8CD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3810" y="5046012"/>
            <a:ext cx="1573563" cy="1237462"/>
          </a:xfrm>
          <a:prstGeom prst="rect">
            <a:avLst/>
          </a:prstGeom>
        </p:spPr>
      </p:pic>
      <p:sp>
        <p:nvSpPr>
          <p:cNvPr id="10" name="Arrow: Striped Right 9">
            <a:hlinkClick r:id="rId7" action="ppaction://hlinksldjump"/>
            <a:extLst>
              <a:ext uri="{FF2B5EF4-FFF2-40B4-BE49-F238E27FC236}">
                <a16:creationId xmlns:a16="http://schemas.microsoft.com/office/drawing/2014/main" id="{31C43F33-2781-427B-A89C-B6B4F123328F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1" name="Arrow: Left 10">
            <a:hlinkClick r:id="rId8" action="ppaction://hlinksldjump"/>
            <a:extLst>
              <a:ext uri="{FF2B5EF4-FFF2-40B4-BE49-F238E27FC236}">
                <a16:creationId xmlns:a16="http://schemas.microsoft.com/office/drawing/2014/main" id="{0C1B8E8F-948F-4934-841C-80D5BCA4B08D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48100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88870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010" y="1483509"/>
            <a:ext cx="10515600" cy="4351338"/>
          </a:xfrm>
        </p:spPr>
        <p:txBody>
          <a:bodyPr>
            <a:normAutofit/>
          </a:bodyPr>
          <a:lstStyle/>
          <a:p>
            <a:r>
              <a:rPr lang="en-GB" sz="2200" dirty="0"/>
              <a:t>Arrive a few minutes early so you have time to compose yourself.</a:t>
            </a:r>
          </a:p>
          <a:p>
            <a:r>
              <a:rPr lang="en-GB" sz="2200" dirty="0"/>
              <a:t>SMILE – you may be nervous but you want to make a good impression. These may be your future colleagues and friends!</a:t>
            </a:r>
          </a:p>
          <a:p>
            <a:r>
              <a:rPr lang="en-GB" sz="2200" dirty="0"/>
              <a:t>Make eye contact and sit upright in the chair - do not slouch! You want to show the interviewer that you are listening and interested in the conversation.</a:t>
            </a:r>
          </a:p>
          <a:p>
            <a:r>
              <a:rPr lang="en-GB" sz="2200" dirty="0"/>
              <a:t>Take a note pad and pen into the interview. It can be useful to make notes which you can refer to later if needed.</a:t>
            </a:r>
          </a:p>
          <a:p>
            <a:r>
              <a:rPr lang="en-GB" sz="2200" dirty="0"/>
              <a:t>Interviews are a two way process – it is as much about whether they want to employ you as whether you want to work for them. It is OK to ask questions too – most interviewers will encourage this and it is a good way to show your interest in the company.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THE INTERVIEW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78172BF-2BF2-4133-AAF2-5439AB5A53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098459" y="5173381"/>
            <a:ext cx="1995082" cy="1319494"/>
          </a:xfrm>
          <a:prstGeom prst="rect">
            <a:avLst/>
          </a:prstGeom>
        </p:spPr>
      </p:pic>
      <p:sp>
        <p:nvSpPr>
          <p:cNvPr id="8" name="Arrow: Striped Right 7">
            <a:hlinkClick r:id="rId7" action="ppaction://hlinksldjump"/>
            <a:extLst>
              <a:ext uri="{FF2B5EF4-FFF2-40B4-BE49-F238E27FC236}">
                <a16:creationId xmlns:a16="http://schemas.microsoft.com/office/drawing/2014/main" id="{3257713C-404C-4D98-B701-8ABACD5F6A60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9" name="Arrow: Left 8">
            <a:hlinkClick r:id="rId8" action="ppaction://hlinksldjump"/>
            <a:extLst>
              <a:ext uri="{FF2B5EF4-FFF2-40B4-BE49-F238E27FC236}">
                <a16:creationId xmlns:a16="http://schemas.microsoft.com/office/drawing/2014/main" id="{4080AACA-D91C-44FC-BF01-00790DFE81AF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13626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7937"/>
            <a:ext cx="10515600" cy="4351338"/>
          </a:xfrm>
        </p:spPr>
        <p:txBody>
          <a:bodyPr/>
          <a:lstStyle/>
          <a:p>
            <a:r>
              <a:rPr lang="en-GB" sz="2200" dirty="0"/>
              <a:t>Say thank you and goodbye to the interviewers and, if appropriate, staff on reception.</a:t>
            </a:r>
          </a:p>
          <a:p>
            <a:r>
              <a:rPr lang="en-GB" sz="2200" dirty="0"/>
              <a:t>Take time to reflect on the interview – there will always be questions that you wish you had asked or comments you cringe at the memory of saying!</a:t>
            </a:r>
          </a:p>
          <a:p>
            <a:r>
              <a:rPr lang="en-GB" sz="2200" dirty="0"/>
              <a:t>If you are unsuccessful and do not get offered the job, ask the interviewer for feedback which will help you for future interviews.</a:t>
            </a:r>
          </a:p>
          <a:p>
            <a:endParaRPr lang="en-GB" sz="2200" dirty="0"/>
          </a:p>
          <a:p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r>
              <a:rPr lang="en-GB" sz="2200" dirty="0"/>
              <a:t>REMEMBER – if you do not get offered the job do not be disheartened. Learn from the experience and keep searching!</a:t>
            </a:r>
          </a:p>
          <a:p>
            <a:endParaRPr lang="en-GB" sz="1800" dirty="0"/>
          </a:p>
          <a:p>
            <a:endParaRPr lang="en-GB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AFTER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6CFB097-AF46-465B-93F8-1228A7B6BD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04626" y="3429000"/>
            <a:ext cx="3578367" cy="1284794"/>
          </a:xfrm>
          <a:prstGeom prst="rect">
            <a:avLst/>
          </a:prstGeom>
        </p:spPr>
      </p:pic>
      <p:sp>
        <p:nvSpPr>
          <p:cNvPr id="8" name="Arrow: Striped Right 7">
            <a:hlinkClick r:id="rId7" action="ppaction://hlinksldjump"/>
            <a:extLst>
              <a:ext uri="{FF2B5EF4-FFF2-40B4-BE49-F238E27FC236}">
                <a16:creationId xmlns:a16="http://schemas.microsoft.com/office/drawing/2014/main" id="{42237808-CF43-49ED-BB53-9183D5C26B80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0" name="Arrow: Left 9">
            <a:hlinkClick r:id="rId8" action="ppaction://hlinksldjump"/>
            <a:extLst>
              <a:ext uri="{FF2B5EF4-FFF2-40B4-BE49-F238E27FC236}">
                <a16:creationId xmlns:a16="http://schemas.microsoft.com/office/drawing/2014/main" id="{65DC24E3-4E75-4090-93DD-2EB7C9BFE883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682779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50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2200" dirty="0">
                <a:solidFill>
                  <a:srgbClr val="FFC000"/>
                </a:solidFill>
                <a:latin typeface="Forte" panose="03060902040502070203" pitchFamily="66" charset="0"/>
              </a:rPr>
              <a:t>Congratulations! </a:t>
            </a:r>
            <a:r>
              <a:rPr lang="en-GB" sz="2200" dirty="0"/>
              <a:t>You have been invited to an interview at Sainsbury’s in Buxton for the role of check-out assistant.</a:t>
            </a:r>
          </a:p>
          <a:p>
            <a:r>
              <a:rPr lang="en-GB" sz="2200" dirty="0"/>
              <a:t>Your interview is on Wednesday at 9:30am.</a:t>
            </a:r>
          </a:p>
          <a:p>
            <a:r>
              <a:rPr lang="en-GB" sz="2200" dirty="0"/>
              <a:t>You will be interviewed by the Store Manager and will need to ask for them when you report to customer services.</a:t>
            </a:r>
            <a:endParaRPr lang="en-GB" sz="1800" dirty="0"/>
          </a:p>
          <a:p>
            <a:pPr marL="800100" lvl="1" indent="-342900">
              <a:buFont typeface="+mj-lt"/>
              <a:buAutoNum type="arabicPeriod"/>
            </a:pPr>
            <a:r>
              <a:rPr lang="en-GB" sz="2200" dirty="0"/>
              <a:t>Plan your journey to the store. How will you get there? What time will you need to start your journey?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200" dirty="0"/>
              <a:t>What will you wear to the interview – give your reasons.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200" dirty="0"/>
              <a:t>What is the name of the Store Manager?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200" dirty="0"/>
              <a:t>What skills/qualities do you think you will need to be successful in this role – can you give examples of how you have demonstrated these in the past. Use PEE (point, evidence, explain!)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200" dirty="0"/>
              <a:t>What questions might you want to ask during the interview – try to write 3.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TASK</a:t>
            </a:r>
          </a:p>
        </p:txBody>
      </p:sp>
      <p:sp>
        <p:nvSpPr>
          <p:cNvPr id="6" name="Arrow: Striped Right 5">
            <a:hlinkClick r:id="rId5" action="ppaction://hlinksldjump"/>
            <a:extLst>
              <a:ext uri="{FF2B5EF4-FFF2-40B4-BE49-F238E27FC236}">
                <a16:creationId xmlns:a16="http://schemas.microsoft.com/office/drawing/2014/main" id="{1E566746-7D07-4AA2-A0EB-8BEF9C381CB4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8" name="Arrow: Left 7">
            <a:hlinkClick r:id="rId6" action="ppaction://hlinksldjump"/>
            <a:extLst>
              <a:ext uri="{FF2B5EF4-FFF2-40B4-BE49-F238E27FC236}">
                <a16:creationId xmlns:a16="http://schemas.microsoft.com/office/drawing/2014/main" id="{9562905C-89BA-4C3F-9E65-14208B262554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696684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509"/>
            <a:ext cx="10515600" cy="4351338"/>
          </a:xfrm>
        </p:spPr>
        <p:txBody>
          <a:bodyPr>
            <a:normAutofit/>
          </a:bodyPr>
          <a:lstStyle/>
          <a:p>
            <a:r>
              <a:rPr lang="en-GB" sz="2200" dirty="0"/>
              <a:t>On a piece of paper write down your definition of success.</a:t>
            </a:r>
          </a:p>
          <a:p>
            <a:r>
              <a:rPr lang="en-GB" sz="2200" dirty="0"/>
              <a:t>Ask other people in your family to do the same then compare your answers.</a:t>
            </a:r>
          </a:p>
          <a:p>
            <a:endParaRPr lang="en-GB" sz="2200" dirty="0"/>
          </a:p>
          <a:p>
            <a:r>
              <a:rPr lang="en-GB" sz="2200" dirty="0"/>
              <a:t>Success means different things to different people. It could mean earning a big salary and living in a huge house, or it could simply be being happy and living a stress free life.</a:t>
            </a:r>
          </a:p>
          <a:p>
            <a:r>
              <a:rPr lang="en-GB" sz="2200" dirty="0"/>
              <a:t>You should measure your success against your personal goals – not against other people.</a:t>
            </a:r>
          </a:p>
          <a:p>
            <a:r>
              <a:rPr lang="en-GB" sz="2200" dirty="0"/>
              <a:t>Set yourself a goal but remember it is OK to change your plans if needed – life is unpredictable and we need to be adaptable to change. </a:t>
            </a:r>
          </a:p>
          <a:p>
            <a:endParaRPr lang="en-GB" sz="22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FINALLY…WHAT IS SUCCESS?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EA1F1CB-8CDD-4561-8A87-93DF242AE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858186" y="4698926"/>
            <a:ext cx="2471247" cy="1647498"/>
          </a:xfrm>
          <a:prstGeom prst="rect">
            <a:avLst/>
          </a:prstGeom>
        </p:spPr>
      </p:pic>
      <p:sp>
        <p:nvSpPr>
          <p:cNvPr id="8" name="Arrow: Striped Right 7">
            <a:hlinkClick r:id="rId7" action="ppaction://hlinksldjump"/>
            <a:extLst>
              <a:ext uri="{FF2B5EF4-FFF2-40B4-BE49-F238E27FC236}">
                <a16:creationId xmlns:a16="http://schemas.microsoft.com/office/drawing/2014/main" id="{6B239C38-860D-4BFC-A567-67376DBCB4DD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9" name="Arrow: Left 8">
            <a:hlinkClick r:id="rId8" action="ppaction://hlinksldjump"/>
            <a:extLst>
              <a:ext uri="{FF2B5EF4-FFF2-40B4-BE49-F238E27FC236}">
                <a16:creationId xmlns:a16="http://schemas.microsoft.com/office/drawing/2014/main" id="{C25BB866-9294-4DF0-95A2-CB5FFD486047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292234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509"/>
            <a:ext cx="10515600" cy="4351338"/>
          </a:xfrm>
        </p:spPr>
        <p:txBody>
          <a:bodyPr/>
          <a:lstStyle/>
          <a:p>
            <a:r>
              <a:rPr lang="en-GB" sz="2200" dirty="0"/>
              <a:t>For further information and advice on preparing for interviews please use the links below:</a:t>
            </a:r>
          </a:p>
          <a:p>
            <a:endParaRPr lang="en-GB" sz="2200" dirty="0"/>
          </a:p>
          <a:p>
            <a:r>
              <a:rPr lang="en-GB" sz="2200" dirty="0"/>
              <a:t>Prospects Website – Interview Tips (including access to free practice psychometric tests)</a:t>
            </a:r>
          </a:p>
          <a:p>
            <a:pPr marL="457200" lvl="1" indent="0">
              <a:buNone/>
            </a:pPr>
            <a:r>
              <a:rPr lang="en-GB" sz="1400" dirty="0">
                <a:hlinkClick r:id="rId5"/>
              </a:rPr>
              <a:t>https://www.prospects.ac.uk/careers-advice/interview-tips</a:t>
            </a:r>
            <a:endParaRPr lang="en-GB" sz="1400" dirty="0"/>
          </a:p>
          <a:p>
            <a:r>
              <a:rPr lang="en-GB" sz="1800" dirty="0" err="1"/>
              <a:t>Unifrog</a:t>
            </a:r>
            <a:r>
              <a:rPr lang="en-GB" sz="1800" dirty="0"/>
              <a:t> Website – How to Interview Like a Boss</a:t>
            </a:r>
          </a:p>
          <a:p>
            <a:pPr marL="457200" lvl="1" indent="0">
              <a:buNone/>
            </a:pPr>
            <a:r>
              <a:rPr lang="en-GB" sz="1400" dirty="0">
                <a:hlinkClick r:id="rId6"/>
              </a:rPr>
              <a:t>https://www.unifrog.org/know-how/how-to-interview-like-a-boss#:~:text=At%20the%20interview%2C%20keep%20an,them%20through%20before%20you%20answer.</a:t>
            </a:r>
            <a:endParaRPr lang="en-GB" sz="1400" dirty="0"/>
          </a:p>
          <a:p>
            <a:r>
              <a:rPr lang="en-GB" sz="1800" dirty="0"/>
              <a:t>National Careers Service – Interview Advice</a:t>
            </a:r>
          </a:p>
          <a:p>
            <a:pPr lvl="1"/>
            <a:r>
              <a:rPr lang="en-GB" sz="1400" dirty="0">
                <a:hlinkClick r:id="rId7"/>
              </a:rPr>
              <a:t>https://nationalcareers.service.gov.uk/get-a-job/interview-advice</a:t>
            </a:r>
            <a:endParaRPr lang="en-GB" sz="14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FURTHER INFORMATION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11523-AC34-4C47-B217-6D7CD46213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0157" y="4851952"/>
            <a:ext cx="1267851" cy="14944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CC1098-09C6-46CA-AD25-4C7FC34C55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4338" y="4851952"/>
            <a:ext cx="1494472" cy="14944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8E7637-5B3F-41EB-AEF7-91E224F36C7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32001" y="5107740"/>
            <a:ext cx="2384965" cy="982895"/>
          </a:xfrm>
          <a:prstGeom prst="rect">
            <a:avLst/>
          </a:prstGeom>
        </p:spPr>
      </p:pic>
      <p:sp>
        <p:nvSpPr>
          <p:cNvPr id="9" name="Arrow: Striped Right 8">
            <a:hlinkClick r:id="rId12" action="ppaction://hlinksldjump"/>
            <a:extLst>
              <a:ext uri="{FF2B5EF4-FFF2-40B4-BE49-F238E27FC236}">
                <a16:creationId xmlns:a16="http://schemas.microsoft.com/office/drawing/2014/main" id="{77A7D54D-D2FB-4145-A2CA-F7B9CDFD5C2A}"/>
              </a:ext>
            </a:extLst>
          </p:cNvPr>
          <p:cNvSpPr/>
          <p:nvPr/>
        </p:nvSpPr>
        <p:spPr>
          <a:xfrm>
            <a:off x="10474374" y="6002594"/>
            <a:ext cx="943897" cy="49028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0" name="Arrow: Left 9">
            <a:hlinkClick r:id="rId13" action="ppaction://hlinksldjump"/>
            <a:extLst>
              <a:ext uri="{FF2B5EF4-FFF2-40B4-BE49-F238E27FC236}">
                <a16:creationId xmlns:a16="http://schemas.microsoft.com/office/drawing/2014/main" id="{72EFAEB0-7B7F-479B-A242-B1579390425F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22261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C1B93-5C1D-43B3-B3D0-6D9544B526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 trans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092"/>
          <a:stretch/>
        </p:blipFill>
        <p:spPr>
          <a:xfrm>
            <a:off x="-4380" y="2352669"/>
            <a:ext cx="12196380" cy="450533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B80B5-9CDC-4330-AFFF-F920D87928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84932" y="5834847"/>
            <a:ext cx="707068" cy="909087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5028927-DC22-4542-B358-77DD7B1B4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509"/>
            <a:ext cx="10515600" cy="4351338"/>
          </a:xfrm>
        </p:spPr>
        <p:txBody>
          <a:bodyPr>
            <a:normAutofit/>
          </a:bodyPr>
          <a:lstStyle/>
          <a:p>
            <a:r>
              <a:rPr lang="en-GB" sz="2200" b="1" dirty="0"/>
              <a:t>Post-16 </a:t>
            </a:r>
            <a:r>
              <a:rPr lang="en-GB" sz="2200" dirty="0"/>
              <a:t>– the period of study after your GCSEs (after you are 16 years old).</a:t>
            </a:r>
          </a:p>
          <a:p>
            <a:r>
              <a:rPr lang="en-GB" sz="2200" b="1" dirty="0"/>
              <a:t>CV</a:t>
            </a:r>
            <a:r>
              <a:rPr lang="en-GB" sz="2200" dirty="0"/>
              <a:t> – curriculum vitae. A written document outlining your skills, qualities and experiences.</a:t>
            </a:r>
          </a:p>
          <a:p>
            <a:r>
              <a:rPr lang="en-GB" sz="2200" b="1" dirty="0"/>
              <a:t>Recruiter</a:t>
            </a:r>
            <a:r>
              <a:rPr lang="en-GB" sz="2200" dirty="0"/>
              <a:t> – person or company looking to hire someone for a role.</a:t>
            </a:r>
          </a:p>
          <a:p>
            <a:r>
              <a:rPr lang="en-GB" sz="2200" b="1" dirty="0"/>
              <a:t>Reference</a:t>
            </a:r>
            <a:r>
              <a:rPr lang="en-GB" sz="2200" dirty="0"/>
              <a:t> – a statement or information about you, written by someone who knows you professionally. Employers or schools may use this information when deciding whether to employ you or offer you a place.</a:t>
            </a:r>
          </a:p>
          <a:p>
            <a:r>
              <a:rPr lang="en-GB" sz="2200" b="1" dirty="0"/>
              <a:t>Referee</a:t>
            </a:r>
            <a:r>
              <a:rPr lang="en-GB" sz="2200" dirty="0"/>
              <a:t> – the person writing the reference.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22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Impact" panose="020B0806030902050204" pitchFamily="34" charset="0"/>
              </a:rPr>
              <a:t>KEY WORDS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6CC835-EF0A-419D-9206-9CF219225145}"/>
              </a:ext>
            </a:extLst>
          </p:cNvPr>
          <p:cNvSpPr/>
          <p:nvPr/>
        </p:nvSpPr>
        <p:spPr>
          <a:xfrm>
            <a:off x="10476564" y="6130025"/>
            <a:ext cx="941707" cy="22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</a:t>
            </a:r>
          </a:p>
        </p:txBody>
      </p:sp>
      <p:sp>
        <p:nvSpPr>
          <p:cNvPr id="8" name="Arrow: Left 7">
            <a:hlinkClick r:id="rId5" action="ppaction://hlinksldjump"/>
            <a:extLst>
              <a:ext uri="{FF2B5EF4-FFF2-40B4-BE49-F238E27FC236}">
                <a16:creationId xmlns:a16="http://schemas.microsoft.com/office/drawing/2014/main" id="{CE323650-3F3E-4EFF-98E0-663B049ED6FC}"/>
              </a:ext>
            </a:extLst>
          </p:cNvPr>
          <p:cNvSpPr/>
          <p:nvPr/>
        </p:nvSpPr>
        <p:spPr>
          <a:xfrm>
            <a:off x="1556430" y="6002593"/>
            <a:ext cx="943897" cy="4902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27589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3429</TotalTime>
  <Words>1643</Words>
  <Application>Microsoft Office PowerPoint</Application>
  <PresentationFormat>Widescreen</PresentationFormat>
  <Paragraphs>155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Forte</vt:lpstr>
      <vt:lpstr>Impact</vt:lpstr>
      <vt:lpstr>Office Theme</vt:lpstr>
      <vt:lpstr>PowerPoint Presentation</vt:lpstr>
      <vt:lpstr>WELCOME TO FUTURES 2020</vt:lpstr>
      <vt:lpstr>NEXT STEPS</vt:lpstr>
      <vt:lpstr>WHAT WE ARE GOING TO LOOK AT</vt:lpstr>
      <vt:lpstr>APPLICATION FORMS</vt:lpstr>
      <vt:lpstr>CVs (Curriculum Vitae)</vt:lpstr>
      <vt:lpstr>HINTS AND TIPS</vt:lpstr>
      <vt:lpstr>REFERENCES</vt:lpstr>
      <vt:lpstr>TASK</vt:lpstr>
      <vt:lpstr>PREPARING FOR AN INTERVIEW</vt:lpstr>
      <vt:lpstr>BEFORE THE INTERVIEW</vt:lpstr>
      <vt:lpstr>THE INTERVIEW</vt:lpstr>
      <vt:lpstr>AFTER</vt:lpstr>
      <vt:lpstr>TASK</vt:lpstr>
      <vt:lpstr>FINALLY…WHAT IS SUCCESS?</vt:lpstr>
      <vt:lpstr>FURTHER INFORMATION</vt:lpstr>
      <vt:lpstr>KEY WORDS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Barnwell</dc:creator>
  <cp:lastModifiedBy>S Barnwell</cp:lastModifiedBy>
  <cp:revision>107</cp:revision>
  <dcterms:created xsi:type="dcterms:W3CDTF">2020-05-22T12:53:02Z</dcterms:created>
  <dcterms:modified xsi:type="dcterms:W3CDTF">2020-06-29T13:06:11Z</dcterms:modified>
</cp:coreProperties>
</file>