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4"/>
  </p:sldMasterIdLst>
  <p:notesMasterIdLst>
    <p:notesMasterId r:id="rId18"/>
  </p:notesMasterIdLst>
  <p:sldIdLst>
    <p:sldId id="264" r:id="rId5"/>
    <p:sldId id="257" r:id="rId6"/>
    <p:sldId id="258" r:id="rId7"/>
    <p:sldId id="265" r:id="rId8"/>
    <p:sldId id="259" r:id="rId9"/>
    <p:sldId id="268" r:id="rId10"/>
    <p:sldId id="260" r:id="rId11"/>
    <p:sldId id="266" r:id="rId12"/>
    <p:sldId id="269" r:id="rId13"/>
    <p:sldId id="261" r:id="rId14"/>
    <p:sldId id="262" r:id="rId15"/>
    <p:sldId id="263" r:id="rId16"/>
    <p:sldId id="267" r:id="rId17"/>
  </p:sldIdLst>
  <p:sldSz cx="24384000" cy="13716000"/>
  <p:notesSz cx="6858000" cy="9144000"/>
  <p:embeddedFontLst>
    <p:embeddedFont>
      <p:font typeface="Helvetica Neue" panose="020B0604020202020204" charset="0"/>
      <p:regular r:id="rId19"/>
      <p:bold r:id="rId20"/>
      <p:italic r:id="rId21"/>
      <p:boldItalic r:id="rId22"/>
    </p:embeddedFont>
    <p:embeddedFont>
      <p:font typeface="Helvetica Neue Light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22860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7" name="Google Shape;7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2" name="Google Shape;1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84" name="Google Shape;18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Sub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1pPr>
            <a:lvl2pPr marL="914400" lvl="1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2pPr>
            <a:lvl3pPr marL="1371600" lvl="2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3pPr>
            <a:lvl4pPr marL="1828800" lvl="3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4pPr>
            <a:lvl5pPr marL="2286000" lvl="4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Horizontal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>
            <a:spLocks noGrp="1"/>
          </p:cNvSpPr>
          <p:nvPr>
            <p:ph type="pic" idx="2"/>
          </p:nvPr>
        </p:nvSpPr>
        <p:spPr>
          <a:xfrm>
            <a:off x="3125968" y="-393700"/>
            <a:ext cx="18135601" cy="120904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body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1pPr>
            <a:lvl2pPr marL="914400" lvl="1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2pPr>
            <a:lvl3pPr marL="1371600" lvl="2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3pPr>
            <a:lvl4pPr marL="1828800" lvl="3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4pPr>
            <a:lvl5pPr marL="2286000" lvl="4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- Centre">
  <p:cSld name="Title - Centr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Vertical">
  <p:cSld name="Photo - Vertical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  <a:noFill/>
          <a:ln>
            <a:noFill/>
          </a:ln>
        </p:spPr>
      </p:sp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400"/>
              <a:buFont typeface="Helvetica Neue"/>
              <a:buNone/>
              <a:defRPr sz="8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1pPr>
            <a:lvl2pPr marL="914400" lvl="1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2pPr>
            <a:lvl3pPr marL="1371600" lvl="2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3pPr>
            <a:lvl4pPr marL="1828800" lvl="3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4pPr>
            <a:lvl5pPr marL="2286000" lvl="4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Helvetica Neue"/>
              <a:buNone/>
              <a:defRPr sz="5400"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- Top">
  <p:cSld name="Title - Top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ullets">
  <p:cSld name="Title &amp; Bulle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L="457200" lvl="0" indent="-609600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Char char="•"/>
              <a:defRPr sz="4800"/>
            </a:lvl1pPr>
            <a:lvl2pPr marL="914400" lvl="1" indent="-609600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Char char="•"/>
              <a:defRPr sz="4800"/>
            </a:lvl2pPr>
            <a:lvl3pPr marL="1371600" lvl="2" indent="-609600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Char char="•"/>
              <a:defRPr sz="4800"/>
            </a:lvl3pPr>
            <a:lvl4pPr marL="1828800" lvl="3" indent="-609600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Char char="•"/>
              <a:defRPr sz="4800"/>
            </a:lvl4pPr>
            <a:lvl5pPr marL="2286000" lvl="4" indent="-609600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Helvetica Neue"/>
              <a:buChar char="•"/>
              <a:defRPr sz="4800"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ullets &amp; Photo">
  <p:cSld name="Title, Bullets &amp; Photo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>
            <a:spLocks noGrp="1"/>
          </p:cNvSpPr>
          <p:nvPr>
            <p:ph type="pic" idx="2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  <a:noFill/>
          <a:ln>
            <a:noFill/>
          </a:ln>
        </p:spPr>
      </p:sp>
      <p:sp>
        <p:nvSpPr>
          <p:cNvPr id="35" name="Google Shape;35;p8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L="457200" lvl="0" indent="-530225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4750"/>
              <a:buFont typeface="Helvetica Neue"/>
              <a:buChar char="•"/>
              <a:defRPr sz="3800"/>
            </a:lvl1pPr>
            <a:lvl2pPr marL="914400" lvl="1" indent="-530225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4750"/>
              <a:buFont typeface="Helvetica Neue"/>
              <a:buChar char="•"/>
              <a:defRPr sz="3800"/>
            </a:lvl2pPr>
            <a:lvl3pPr marL="1371600" lvl="2" indent="-530225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4750"/>
              <a:buFont typeface="Helvetica Neue"/>
              <a:buChar char="•"/>
              <a:defRPr sz="3800"/>
            </a:lvl3pPr>
            <a:lvl4pPr marL="1828800" lvl="3" indent="-530225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4750"/>
              <a:buFont typeface="Helvetica Neue"/>
              <a:buChar char="•"/>
              <a:defRPr sz="3800"/>
            </a:lvl4pPr>
            <a:lvl5pPr marL="2286000" lvl="4" indent="-530225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4750"/>
              <a:buFont typeface="Helvetica Neue"/>
              <a:buChar char="•"/>
              <a:defRPr sz="3800"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- 3 Up">
  <p:cSld name="Photo - 3 Up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>
            <a:spLocks noGrp="1"/>
          </p:cNvSpPr>
          <p:nvPr>
            <p:ph type="pic" idx="2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10"/>
          <p:cNvSpPr>
            <a:spLocks noGrp="1"/>
          </p:cNvSpPr>
          <p:nvPr>
            <p:ph type="pic" idx="3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  <a:noFill/>
          <a:ln>
            <a:noFill/>
          </a:ln>
        </p:spPr>
      </p:sp>
      <p:sp>
        <p:nvSpPr>
          <p:cNvPr id="44" name="Google Shape;44;p10"/>
          <p:cNvSpPr>
            <a:spLocks noGrp="1"/>
          </p:cNvSpPr>
          <p:nvPr>
            <p:ph type="pic" idx="4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  <a:defRPr sz="3200" i="1"/>
            </a:lvl1pPr>
            <a:lvl2pPr marL="914400" lvl="1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2pPr>
            <a:lvl3pPr marL="1371600" lvl="2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3pPr>
            <a:lvl4pPr marL="1828800" lvl="3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4pPr>
            <a:lvl5pPr marL="2286000" lvl="4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spAutoFit/>
          </a:bodyPr>
          <a:lstStyle>
            <a:lvl1pPr marL="45720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Helvetica Neue"/>
              <a:buNone/>
              <a:defRPr sz="48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lvl="1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2pPr>
            <a:lvl3pPr marL="1371600" lvl="2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3pPr>
            <a:lvl4pPr marL="1828800" lvl="3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4pPr>
            <a:lvl5pPr marL="2286000" lvl="4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">
  <p:cSld name="Photo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>
            <a:spLocks noGrp="1"/>
          </p:cNvSpPr>
          <p:nvPr>
            <p:ph type="pic" idx="2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  <a:noFill/>
          <a:ln>
            <a:noFill/>
          </a:ln>
        </p:spPr>
      </p:sp>
      <p:sp>
        <p:nvSpPr>
          <p:cNvPr id="52" name="Google Shape;52;p12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title"/>
          </p:nvPr>
        </p:nvSpPr>
        <p:spPr>
          <a:xfrm>
            <a:off x="3048000" y="2244725"/>
            <a:ext cx="18288000" cy="4775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Calibri"/>
              <a:buNone/>
              <a:defRPr sz="12000"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Calibri"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2860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Calibri"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2860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Calibri"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2860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Calibri"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28600" algn="ctr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Calibri"/>
              <a:buNone/>
              <a:defRPr sz="4800"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6pPr>
            <a:lvl7pPr marL="3200400" lvl="6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7pPr>
            <a:lvl8pPr marL="3657600" lvl="7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8pPr>
            <a:lvl9pPr marL="4114800" lvl="8" indent="-371475" algn="l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225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22203052" y="12835870"/>
            <a:ext cx="504548" cy="483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00"/>
              <a:buFont typeface="Helvetica Neue"/>
              <a:buNone/>
              <a:defRPr sz="11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rmAutofit/>
          </a:bodyPr>
          <a:lstStyle>
            <a:lvl1pPr marL="457200" marR="0" lvl="0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641350" algn="l" rtl="0">
              <a:lnSpc>
                <a:spcPct val="100000"/>
              </a:lnSpc>
              <a:spcBef>
                <a:spcPts val="5900"/>
              </a:spcBef>
              <a:spcAft>
                <a:spcPts val="0"/>
              </a:spcAft>
              <a:buClr>
                <a:srgbClr val="000000"/>
              </a:buClr>
              <a:buSzPts val="6500"/>
              <a:buFont typeface="Helvetica Neue"/>
              <a:buChar char="•"/>
              <a:defRPr sz="52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 Light"/>
              <a:buNone/>
              <a:defRPr sz="24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4383998" cy="137147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57E4871-FA54-BF34-3D33-73F2EF6E8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994" y="1359462"/>
            <a:ext cx="6248302" cy="747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  <a:spcBef>
                <a:spcPct val="0"/>
              </a:spcBef>
            </a:pPr>
            <a:r>
              <a:rPr lang="en-US" sz="9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Can you </a:t>
            </a:r>
            <a:r>
              <a:rPr lang="en-US" sz="9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‘FACE It’?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8832864" y="1"/>
            <a:ext cx="4892768" cy="5777808"/>
            <a:chOff x="329184" y="1"/>
            <a:chExt cx="524256" cy="5777808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2168" y="1359462"/>
            <a:ext cx="15364586" cy="113257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oogle Shape;114;p16">
            <a:extLst>
              <a:ext uri="{FF2B5EF4-FFF2-40B4-BE49-F238E27FC236}">
                <a16:creationId xmlns:a16="http://schemas.microsoft.com/office/drawing/2014/main" id="{D5D0E3DD-C596-21AA-16AF-BB80B3FAD5D3}"/>
              </a:ext>
            </a:extLst>
          </p:cNvPr>
          <p:cNvPicPr preferRelativeResize="0"/>
          <p:nvPr/>
        </p:nvPicPr>
        <p:blipFill rotWithShape="1">
          <a:blip r:embed="rId2"/>
          <a:stretch/>
        </p:blipFill>
        <p:spPr>
          <a:xfrm>
            <a:off x="11295530" y="2665954"/>
            <a:ext cx="8836639" cy="83840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8430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oogle Shape;79;p16"/>
          <p:cNvGrpSpPr/>
          <p:nvPr/>
        </p:nvGrpSpPr>
        <p:grpSpPr>
          <a:xfrm>
            <a:off x="1573503" y="6250411"/>
            <a:ext cx="520938" cy="550915"/>
            <a:chOff x="0" y="-14989"/>
            <a:chExt cx="520936" cy="550914"/>
          </a:xfrm>
        </p:grpSpPr>
        <p:sp>
          <p:nvSpPr>
            <p:cNvPr id="80" name="Google Shape;80;p16"/>
            <p:cNvSpPr/>
            <p:nvPr/>
          </p:nvSpPr>
          <p:spPr>
            <a:xfrm>
              <a:off x="0" y="0"/>
              <a:ext cx="520936" cy="5209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81" name="Google Shape;81;p16"/>
            <p:cNvSpPr txBox="1"/>
            <p:nvPr/>
          </p:nvSpPr>
          <p:spPr>
            <a:xfrm>
              <a:off x="102513" y="-14989"/>
              <a:ext cx="418423" cy="550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2" name="Google Shape;82;p16"/>
          <p:cNvGrpSpPr/>
          <p:nvPr/>
        </p:nvGrpSpPr>
        <p:grpSpPr>
          <a:xfrm>
            <a:off x="5873671" y="6250411"/>
            <a:ext cx="520937" cy="550915"/>
            <a:chOff x="0" y="-14989"/>
            <a:chExt cx="520936" cy="550914"/>
          </a:xfrm>
        </p:grpSpPr>
        <p:sp>
          <p:nvSpPr>
            <p:cNvPr id="83" name="Google Shape;83;p16"/>
            <p:cNvSpPr/>
            <p:nvPr/>
          </p:nvSpPr>
          <p:spPr>
            <a:xfrm>
              <a:off x="0" y="0"/>
              <a:ext cx="520936" cy="5209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84" name="Google Shape;84;p16"/>
            <p:cNvSpPr txBox="1"/>
            <p:nvPr/>
          </p:nvSpPr>
          <p:spPr>
            <a:xfrm>
              <a:off x="102513" y="-14989"/>
              <a:ext cx="418423" cy="550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5" name="Google Shape;85;p16"/>
          <p:cNvGrpSpPr/>
          <p:nvPr/>
        </p:nvGrpSpPr>
        <p:grpSpPr>
          <a:xfrm>
            <a:off x="10199239" y="6249322"/>
            <a:ext cx="520938" cy="550915"/>
            <a:chOff x="0" y="-14989"/>
            <a:chExt cx="520936" cy="550914"/>
          </a:xfrm>
        </p:grpSpPr>
        <p:sp>
          <p:nvSpPr>
            <p:cNvPr id="86" name="Google Shape;86;p16"/>
            <p:cNvSpPr/>
            <p:nvPr/>
          </p:nvSpPr>
          <p:spPr>
            <a:xfrm>
              <a:off x="0" y="0"/>
              <a:ext cx="520936" cy="5209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87" name="Google Shape;87;p16"/>
            <p:cNvSpPr txBox="1"/>
            <p:nvPr/>
          </p:nvSpPr>
          <p:spPr>
            <a:xfrm>
              <a:off x="102513" y="-14989"/>
              <a:ext cx="418423" cy="550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" name="Google Shape;88;p16"/>
          <p:cNvGrpSpPr/>
          <p:nvPr/>
        </p:nvGrpSpPr>
        <p:grpSpPr>
          <a:xfrm>
            <a:off x="14523198" y="6249322"/>
            <a:ext cx="520938" cy="550915"/>
            <a:chOff x="0" y="-14989"/>
            <a:chExt cx="520936" cy="550914"/>
          </a:xfrm>
        </p:grpSpPr>
        <p:sp>
          <p:nvSpPr>
            <p:cNvPr id="89" name="Google Shape;89;p16"/>
            <p:cNvSpPr/>
            <p:nvPr/>
          </p:nvSpPr>
          <p:spPr>
            <a:xfrm>
              <a:off x="0" y="0"/>
              <a:ext cx="520936" cy="5209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90" name="Google Shape;90;p16"/>
            <p:cNvSpPr txBox="1"/>
            <p:nvPr/>
          </p:nvSpPr>
          <p:spPr>
            <a:xfrm>
              <a:off x="102513" y="-14989"/>
              <a:ext cx="418423" cy="550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" name="Google Shape;91;p16"/>
          <p:cNvGrpSpPr/>
          <p:nvPr/>
        </p:nvGrpSpPr>
        <p:grpSpPr>
          <a:xfrm>
            <a:off x="18860106" y="6249322"/>
            <a:ext cx="520937" cy="550915"/>
            <a:chOff x="0" y="-14989"/>
            <a:chExt cx="520936" cy="550914"/>
          </a:xfrm>
        </p:grpSpPr>
        <p:sp>
          <p:nvSpPr>
            <p:cNvPr id="92" name="Google Shape;92;p16"/>
            <p:cNvSpPr/>
            <p:nvPr/>
          </p:nvSpPr>
          <p:spPr>
            <a:xfrm>
              <a:off x="0" y="0"/>
              <a:ext cx="520936" cy="5209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93" name="Google Shape;93;p16"/>
            <p:cNvSpPr txBox="1"/>
            <p:nvPr/>
          </p:nvSpPr>
          <p:spPr>
            <a:xfrm>
              <a:off x="102513" y="-14989"/>
              <a:ext cx="418423" cy="5509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5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4" name="Google Shape;94;p16"/>
          <p:cNvSpPr/>
          <p:nvPr/>
        </p:nvSpPr>
        <p:spPr>
          <a:xfrm>
            <a:off x="15496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5" name="Google Shape;95;p16"/>
          <p:cNvSpPr txBox="1"/>
          <p:nvPr/>
        </p:nvSpPr>
        <p:spPr>
          <a:xfrm>
            <a:off x="20268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6" name="Google Shape;96;p16"/>
          <p:cNvGrpSpPr/>
          <p:nvPr/>
        </p:nvGrpSpPr>
        <p:grpSpPr>
          <a:xfrm>
            <a:off x="8991526" y="201680"/>
            <a:ext cx="552382" cy="552382"/>
            <a:chOff x="0" y="0"/>
            <a:chExt cx="552381" cy="552381"/>
          </a:xfrm>
        </p:grpSpPr>
        <p:sp>
          <p:nvSpPr>
            <p:cNvPr id="97" name="Google Shape;97;p16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98" name="Google Shape;98;p16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9" name="Google Shape;99;p16"/>
          <p:cNvSpPr/>
          <p:nvPr/>
        </p:nvSpPr>
        <p:spPr>
          <a:xfrm>
            <a:off x="1548501" y="834503"/>
            <a:ext cx="8262883" cy="656482"/>
          </a:xfrm>
          <a:prstGeom prst="rect">
            <a:avLst/>
          </a:prstGeom>
          <a:solidFill>
            <a:srgbClr val="D6D6D6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0" name="Google Shape;100;p16"/>
          <p:cNvSpPr txBox="1"/>
          <p:nvPr/>
        </p:nvSpPr>
        <p:spPr>
          <a:xfrm>
            <a:off x="18998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1425706" y="1456332"/>
            <a:ext cx="21729153" cy="5844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02" name="Google Shape;102;p16"/>
          <p:cNvCxnSpPr/>
          <p:nvPr/>
        </p:nvCxnSpPr>
        <p:spPr>
          <a:xfrm>
            <a:off x="1565628" y="8796660"/>
            <a:ext cx="21294217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103" name="Google Shape;103;p16"/>
          <p:cNvCxnSpPr/>
          <p:nvPr/>
        </p:nvCxnSpPr>
        <p:spPr>
          <a:xfrm>
            <a:off x="1541215" y="1773131"/>
            <a:ext cx="21294217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104" name="Google Shape;104;p16"/>
          <p:cNvSpPr txBox="1"/>
          <p:nvPr/>
        </p:nvSpPr>
        <p:spPr>
          <a:xfrm>
            <a:off x="1573503" y="7029351"/>
            <a:ext cx="3944179" cy="9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 | LEARN YOUR FACTS FIRST</a:t>
            </a:r>
            <a:endParaRPr sz="2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6"/>
          <p:cNvSpPr txBox="1"/>
          <p:nvPr/>
        </p:nvSpPr>
        <p:spPr>
          <a:xfrm>
            <a:off x="5871609" y="7018784"/>
            <a:ext cx="3991299" cy="1349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| APPLY YOUR KNOWLEDGE TO NEW PROBLEMS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10216835" y="7026823"/>
            <a:ext cx="4059565" cy="17645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| CONNECT YOUR KNOWLEDGE WITH MORE COMPLEX QUESTIONS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14507621" y="7026822"/>
            <a:ext cx="4059565" cy="9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 | PRACTISE IN EXAM CONDITIONS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18860106" y="7024913"/>
            <a:ext cx="3986122" cy="9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REVISION TROUBLE? FACE 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10198468" y="539429"/>
            <a:ext cx="12612532" cy="9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5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lang="en-US" sz="5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0" name="Google Shape;11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5628" y="2152828"/>
            <a:ext cx="3924300" cy="412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71609" y="2152828"/>
            <a:ext cx="3924300" cy="412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10578" y="2152828"/>
            <a:ext cx="3924300" cy="412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523198" y="2152828"/>
            <a:ext cx="3924300" cy="412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8863073" y="2173651"/>
            <a:ext cx="3924300" cy="412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6"/>
          <p:cNvSpPr txBox="1"/>
          <p:nvPr/>
        </p:nvSpPr>
        <p:spPr>
          <a:xfrm>
            <a:off x="1565628" y="9114365"/>
            <a:ext cx="21200400" cy="387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indent="-457200">
              <a:spcBef>
                <a:spcPts val="1000"/>
              </a:spcBef>
              <a:buSzPts val="4100"/>
              <a:buFont typeface="Arial"/>
              <a:buChar char="●"/>
            </a:pPr>
            <a:r>
              <a:rPr lang="en-US" sz="4400" dirty="0"/>
              <a:t>Most students will be faced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 with a large amount of material to revise</a:t>
            </a:r>
            <a:r>
              <a:rPr lang="en-US" sz="4400" dirty="0"/>
              <a:t> for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 their exams,</a:t>
            </a:r>
            <a:r>
              <a:rPr lang="en-US" sz="4400" dirty="0"/>
              <a:t> but 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there’s a process </a:t>
            </a:r>
            <a:r>
              <a:rPr lang="en-US" sz="4400" dirty="0"/>
              <a:t>they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 will find helpful:  </a:t>
            </a:r>
            <a:r>
              <a:rPr lang="en-US" sz="4400" b="1" i="0" u="none" strike="noStrike" cap="none" dirty="0">
                <a:solidFill>
                  <a:srgbClr val="000000"/>
                </a:solidFill>
                <a:sym typeface="Arial"/>
              </a:rPr>
              <a:t>FACE It. </a:t>
            </a:r>
            <a:endParaRPr sz="4400" b="1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Char char="●"/>
            </a:pP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Each letter represents some actions to take in order of difficulty.  </a:t>
            </a:r>
            <a:endParaRPr sz="4400" b="0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457200" indent="-457200">
              <a:spcBef>
                <a:spcPts val="1000"/>
              </a:spcBef>
              <a:buSzPts val="4100"/>
              <a:buFont typeface="Arial"/>
              <a:buChar char="●"/>
            </a:pP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The overall message </a:t>
            </a:r>
            <a:r>
              <a:rPr lang="en-US" sz="4400" dirty="0"/>
              <a:t>for your child is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 not to avoid the </a:t>
            </a:r>
            <a:r>
              <a:rPr lang="en-US" sz="4400" dirty="0"/>
              <a:t>revision</a:t>
            </a:r>
            <a:r>
              <a:rPr lang="en-US" sz="4400" b="0" i="0" u="none" strike="noStrike" cap="none" dirty="0">
                <a:solidFill>
                  <a:srgbClr val="000000"/>
                </a:solidFill>
                <a:sym typeface="Arial"/>
              </a:rPr>
              <a:t> process — </a:t>
            </a:r>
            <a:r>
              <a:rPr lang="en-US" sz="4400" dirty="0"/>
              <a:t>but to face the challenge head on by taking actions that will be most useful to them.</a:t>
            </a:r>
            <a:endParaRPr lang="en-US" sz="4400" b="0" i="0" u="none" strike="noStrike" cap="non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7"/>
          <p:cNvSpPr/>
          <p:nvPr/>
        </p:nvSpPr>
        <p:spPr>
          <a:xfrm>
            <a:off x="10036141" y="3701812"/>
            <a:ext cx="2565390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1" name="Google Shape;121;p17"/>
          <p:cNvSpPr/>
          <p:nvPr/>
        </p:nvSpPr>
        <p:spPr>
          <a:xfrm>
            <a:off x="4779" y="0"/>
            <a:ext cx="9142905" cy="3728472"/>
          </a:xfrm>
          <a:prstGeom prst="rect">
            <a:avLst/>
          </a:prstGeom>
          <a:solidFill>
            <a:srgbClr val="92929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22" name="Google Shape;122;p17"/>
          <p:cNvCxnSpPr/>
          <p:nvPr/>
        </p:nvCxnSpPr>
        <p:spPr>
          <a:xfrm>
            <a:off x="10036141" y="3714512"/>
            <a:ext cx="12812928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123" name="Google Shape;123;p17"/>
          <p:cNvSpPr/>
          <p:nvPr/>
        </p:nvSpPr>
        <p:spPr>
          <a:xfrm>
            <a:off x="4447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4" name="Google Shape;124;p17"/>
          <p:cNvSpPr txBox="1"/>
          <p:nvPr/>
        </p:nvSpPr>
        <p:spPr>
          <a:xfrm>
            <a:off x="9219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5" name="Google Shape;125;p17"/>
          <p:cNvGrpSpPr/>
          <p:nvPr/>
        </p:nvGrpSpPr>
        <p:grpSpPr>
          <a:xfrm>
            <a:off x="7886626" y="201680"/>
            <a:ext cx="552382" cy="552382"/>
            <a:chOff x="0" y="0"/>
            <a:chExt cx="552381" cy="552381"/>
          </a:xfrm>
        </p:grpSpPr>
        <p:sp>
          <p:nvSpPr>
            <p:cNvPr id="126" name="Google Shape;126;p17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127" name="Google Shape;127;p17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" name="Google Shape;128;p17"/>
          <p:cNvSpPr/>
          <p:nvPr/>
        </p:nvSpPr>
        <p:spPr>
          <a:xfrm>
            <a:off x="443601" y="834503"/>
            <a:ext cx="8262883" cy="656482"/>
          </a:xfrm>
          <a:prstGeom prst="rect">
            <a:avLst/>
          </a:prstGeom>
          <a:solidFill>
            <a:srgbClr val="F3B80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9" name="Google Shape;129;p17"/>
          <p:cNvSpPr txBox="1"/>
          <p:nvPr/>
        </p:nvSpPr>
        <p:spPr>
          <a:xfrm>
            <a:off x="9219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7"/>
          <p:cNvSpPr/>
          <p:nvPr/>
        </p:nvSpPr>
        <p:spPr>
          <a:xfrm>
            <a:off x="10036141" y="-12700"/>
            <a:ext cx="2565390" cy="6564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1" name="Google Shape;131;p17"/>
          <p:cNvSpPr txBox="1"/>
          <p:nvPr/>
        </p:nvSpPr>
        <p:spPr>
          <a:xfrm>
            <a:off x="10092966" y="90778"/>
            <a:ext cx="2451741" cy="47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 | 2</a:t>
            </a:r>
            <a:r>
              <a:rPr lang="en-US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| 3 | 4 |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/>
          <p:nvPr/>
        </p:nvSpPr>
        <p:spPr>
          <a:xfrm>
            <a:off x="4779" y="3715770"/>
            <a:ext cx="9142905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3" name="Google Shape;133;p17"/>
          <p:cNvSpPr txBox="1"/>
          <p:nvPr/>
        </p:nvSpPr>
        <p:spPr>
          <a:xfrm>
            <a:off x="10036141" y="1771775"/>
            <a:ext cx="12747008" cy="1025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 | LEARN YOUR </a:t>
            </a:r>
            <a:r>
              <a:rPr lang="en-US" sz="6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FACTS</a:t>
            </a: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FIRST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7"/>
          <p:cNvSpPr txBox="1"/>
          <p:nvPr/>
        </p:nvSpPr>
        <p:spPr>
          <a:xfrm>
            <a:off x="467813" y="1851535"/>
            <a:ext cx="8239860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7"/>
          <p:cNvSpPr txBox="1"/>
          <p:nvPr/>
        </p:nvSpPr>
        <p:spPr>
          <a:xfrm>
            <a:off x="10036141" y="4401672"/>
            <a:ext cx="12813000" cy="88049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begin, learn the core factual content in a topic: </a:t>
            </a:r>
            <a:endParaRPr sz="4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5143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○"/>
            </a:pPr>
            <a:r>
              <a:rPr lang="en-US"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terminology, definitions, equations, dates, names, places, quotations, labels, sequences, units, events, people. </a:t>
            </a:r>
            <a:endParaRPr sz="4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is the quizzable knowledge that you might have on flash cards or knowledge </a:t>
            </a:r>
            <a:r>
              <a:rPr lang="en-US" sz="45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organisers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457200">
              <a:lnSpc>
                <a:spcPct val="130000"/>
              </a:lnSpc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a range of retrieval practice techniques like self-quizzing</a:t>
            </a:r>
            <a:r>
              <a:rPr lang="en-US" sz="4500" dirty="0"/>
              <a:t>, brain dumps and flashcard </a:t>
            </a:r>
            <a:r>
              <a:rPr lang="en-US" sz="4500"/>
              <a:t>testing</a:t>
            </a:r>
            <a:r>
              <a:rPr lang="en-US" sz="4500" dirty="0"/>
              <a:t>.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endParaRPr sz="30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7"/>
          <p:cNvSpPr/>
          <p:nvPr/>
        </p:nvSpPr>
        <p:spPr>
          <a:xfrm>
            <a:off x="0" y="4050187"/>
            <a:ext cx="9146117" cy="9679771"/>
          </a:xfrm>
          <a:prstGeom prst="rect">
            <a:avLst/>
          </a:prstGeom>
          <a:solidFill>
            <a:srgbClr val="FCD79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37" name="Google Shape;13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567" y="4099677"/>
            <a:ext cx="9142904" cy="9616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218A5EC7-FAFB-DC75-6BB3-E60DDDF1C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9264" y="2627087"/>
            <a:ext cx="7034238" cy="844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31200" y="3147774"/>
            <a:ext cx="0" cy="7420454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>
            <a:extLst>
              <a:ext uri="{FF2B5EF4-FFF2-40B4-BE49-F238E27FC236}">
                <a16:creationId xmlns:a16="http://schemas.microsoft.com/office/drawing/2014/main" id="{748EA67F-23B7-B033-F42C-39D9E30C0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1352" y="3128333"/>
            <a:ext cx="7074690" cy="744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991840" y="3147774"/>
            <a:ext cx="0" cy="7420454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>
            <a:extLst>
              <a:ext uri="{FF2B5EF4-FFF2-40B4-BE49-F238E27FC236}">
                <a16:creationId xmlns:a16="http://schemas.microsoft.com/office/drawing/2014/main" id="{894C2219-F642-FE6E-5571-A5429BF68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24672" y="3149624"/>
            <a:ext cx="7034240" cy="740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F2B9F0-C291-7314-F09E-A39C2BA2B081}"/>
              </a:ext>
            </a:extLst>
          </p:cNvPr>
          <p:cNvSpPr txBox="1"/>
          <p:nvPr/>
        </p:nvSpPr>
        <p:spPr>
          <a:xfrm>
            <a:off x="3068366" y="11791666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Flashcards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581C95-5B6E-3177-EE7F-18D1FCBEFE57}"/>
              </a:ext>
            </a:extLst>
          </p:cNvPr>
          <p:cNvSpPr txBox="1"/>
          <p:nvPr/>
        </p:nvSpPr>
        <p:spPr>
          <a:xfrm>
            <a:off x="10545555" y="11791666"/>
            <a:ext cx="32928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Brain Dumps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57EDD-2751-7E4A-DDE1-186FD3D04036}"/>
              </a:ext>
            </a:extLst>
          </p:cNvPr>
          <p:cNvSpPr txBox="1"/>
          <p:nvPr/>
        </p:nvSpPr>
        <p:spPr>
          <a:xfrm>
            <a:off x="18081534" y="11791666"/>
            <a:ext cx="35205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Self-Quizzing  </a:t>
            </a:r>
          </a:p>
        </p:txBody>
      </p:sp>
    </p:spTree>
    <p:extLst>
      <p:ext uri="{BB962C8B-B14F-4D97-AF65-F5344CB8AC3E}">
        <p14:creationId xmlns:p14="http://schemas.microsoft.com/office/powerpoint/2010/main" val="2042045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8"/>
          <p:cNvSpPr/>
          <p:nvPr/>
        </p:nvSpPr>
        <p:spPr>
          <a:xfrm>
            <a:off x="10036141" y="3701812"/>
            <a:ext cx="2565390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3" name="Google Shape;143;p18"/>
          <p:cNvSpPr/>
          <p:nvPr/>
        </p:nvSpPr>
        <p:spPr>
          <a:xfrm>
            <a:off x="-1" y="-12700"/>
            <a:ext cx="9146117" cy="3728471"/>
          </a:xfrm>
          <a:prstGeom prst="rect">
            <a:avLst/>
          </a:prstGeom>
          <a:solidFill>
            <a:srgbClr val="92929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44" name="Google Shape;144;p18"/>
          <p:cNvCxnSpPr/>
          <p:nvPr/>
        </p:nvCxnSpPr>
        <p:spPr>
          <a:xfrm>
            <a:off x="10036141" y="3714512"/>
            <a:ext cx="12812928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145" name="Google Shape;145;p18"/>
          <p:cNvSpPr/>
          <p:nvPr/>
        </p:nvSpPr>
        <p:spPr>
          <a:xfrm>
            <a:off x="4447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6" name="Google Shape;146;p18"/>
          <p:cNvSpPr txBox="1"/>
          <p:nvPr/>
        </p:nvSpPr>
        <p:spPr>
          <a:xfrm>
            <a:off x="9219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7" name="Google Shape;147;p18"/>
          <p:cNvGrpSpPr/>
          <p:nvPr/>
        </p:nvGrpSpPr>
        <p:grpSpPr>
          <a:xfrm>
            <a:off x="7886626" y="201680"/>
            <a:ext cx="552382" cy="552382"/>
            <a:chOff x="0" y="0"/>
            <a:chExt cx="552381" cy="552381"/>
          </a:xfrm>
        </p:grpSpPr>
        <p:sp>
          <p:nvSpPr>
            <p:cNvPr id="148" name="Google Shape;148;p18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149" name="Google Shape;149;p18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0" name="Google Shape;150;p18"/>
          <p:cNvSpPr/>
          <p:nvPr/>
        </p:nvSpPr>
        <p:spPr>
          <a:xfrm>
            <a:off x="443601" y="834503"/>
            <a:ext cx="8262883" cy="656482"/>
          </a:xfrm>
          <a:prstGeom prst="rect">
            <a:avLst/>
          </a:prstGeom>
          <a:solidFill>
            <a:srgbClr val="F3B80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1" name="Google Shape;151;p18"/>
          <p:cNvSpPr txBox="1"/>
          <p:nvPr/>
        </p:nvSpPr>
        <p:spPr>
          <a:xfrm>
            <a:off x="9219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8"/>
          <p:cNvSpPr/>
          <p:nvPr/>
        </p:nvSpPr>
        <p:spPr>
          <a:xfrm>
            <a:off x="10036141" y="-12700"/>
            <a:ext cx="2565390" cy="6564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3" name="Google Shape;153;p18"/>
          <p:cNvSpPr txBox="1"/>
          <p:nvPr/>
        </p:nvSpPr>
        <p:spPr>
          <a:xfrm>
            <a:off x="10092966" y="90778"/>
            <a:ext cx="2451741" cy="47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6D6D6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1 | </a:t>
            </a: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| 3 | 4 |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18"/>
          <p:cNvSpPr txBox="1"/>
          <p:nvPr/>
        </p:nvSpPr>
        <p:spPr>
          <a:xfrm>
            <a:off x="10036141" y="1771775"/>
            <a:ext cx="12747008" cy="1949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| </a:t>
            </a:r>
            <a:r>
              <a:rPr lang="en-US" sz="6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APPLY</a:t>
            </a: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YOUR KNOWLEDGE TO NEW PROBLEMS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8"/>
          <p:cNvSpPr txBox="1"/>
          <p:nvPr/>
        </p:nvSpPr>
        <p:spPr>
          <a:xfrm>
            <a:off x="467813" y="1851535"/>
            <a:ext cx="8239860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8"/>
          <p:cNvSpPr txBox="1"/>
          <p:nvPr/>
        </p:nvSpPr>
        <p:spPr>
          <a:xfrm>
            <a:off x="10036141" y="4240181"/>
            <a:ext cx="13902032" cy="9289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400" b="0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With your facts more secure, tackle questions where the knowledge is tested in a context, beyond straightforward recall.</a:t>
            </a:r>
            <a:endParaRPr sz="4400" b="0" i="0" u="none" strike="noStrike" cap="none" dirty="0">
              <a:solidFill>
                <a:srgbClr val="000000"/>
              </a:solidFill>
              <a:latin typeface="+mn-lt"/>
              <a:sym typeface="Arial"/>
            </a:endParaRPr>
          </a:p>
          <a:p>
            <a:pPr marL="457200" indent="-457200">
              <a:lnSpc>
                <a:spcPct val="130000"/>
              </a:lnSpc>
              <a:spcBef>
                <a:spcPts val="1000"/>
              </a:spcBef>
              <a:buSzPts val="4500"/>
              <a:buFont typeface="Arial"/>
              <a:buChar char="●"/>
            </a:pPr>
            <a:r>
              <a:rPr lang="en-US" sz="4400" b="0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It’s not enough to know isolated facts; that knowledge needs to be used </a:t>
            </a:r>
            <a:r>
              <a:rPr lang="en-US" sz="4400" b="1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in context</a:t>
            </a:r>
            <a:r>
              <a:rPr lang="en-US" sz="4400" b="0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. This could be </a:t>
            </a:r>
            <a:r>
              <a:rPr lang="en-US" sz="4400" kern="1200" dirty="0">
                <a:solidFill>
                  <a:schemeClr val="tx1"/>
                </a:solidFill>
                <a:latin typeface="+mn-lt"/>
                <a:cs typeface="Aparajita"/>
              </a:rPr>
              <a:t>questions from worksheets, textbooks, revision websites/guides or exam papers.</a:t>
            </a:r>
          </a:p>
          <a:p>
            <a:pPr marL="457200" indent="-457200">
              <a:lnSpc>
                <a:spcPct val="130000"/>
              </a:lnSpc>
              <a:spcBef>
                <a:spcPts val="1000"/>
              </a:spcBef>
              <a:buSzPts val="4500"/>
              <a:buFont typeface="Arial"/>
              <a:buChar char="●"/>
            </a:pPr>
            <a:r>
              <a:rPr lang="en-US" sz="4400" i="0" u="none" strike="noStrike" kern="1200" cap="none" dirty="0">
                <a:solidFill>
                  <a:schemeClr val="tx1"/>
                </a:solidFill>
                <a:latin typeface="+mn-lt"/>
                <a:cs typeface="Aparajita" panose="020B0502040204020203" pitchFamily="18" charset="0"/>
                <a:sym typeface="Arial"/>
              </a:rPr>
              <a:t>If completing exam questions,</a:t>
            </a:r>
            <a:r>
              <a:rPr lang="en-US" sz="4400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 </a:t>
            </a:r>
            <a:r>
              <a:rPr lang="en-US" sz="4400" dirty="0">
                <a:latin typeface="+mn-lt"/>
              </a:rPr>
              <a:t>s</a:t>
            </a:r>
            <a:r>
              <a:rPr lang="en-US" sz="4400" i="0" u="none" strike="noStrike" cap="none" dirty="0">
                <a:solidFill>
                  <a:srgbClr val="000000"/>
                </a:solidFill>
                <a:latin typeface="+mn-lt"/>
                <a:sym typeface="Arial"/>
              </a:rPr>
              <a:t>tart with shorter ones to build up your confidence with applying your knowledge.</a:t>
            </a:r>
            <a:endParaRPr sz="4400" b="1" i="0" u="none" strike="noStrike" cap="none" dirty="0">
              <a:solidFill>
                <a:srgbClr val="000000"/>
              </a:solidFill>
              <a:latin typeface="+mn-lt"/>
              <a:sym typeface="Arial"/>
            </a:endParaRPr>
          </a:p>
        </p:txBody>
      </p:sp>
      <p:sp>
        <p:nvSpPr>
          <p:cNvPr id="157" name="Google Shape;157;p18"/>
          <p:cNvSpPr/>
          <p:nvPr/>
        </p:nvSpPr>
        <p:spPr>
          <a:xfrm>
            <a:off x="0" y="4050187"/>
            <a:ext cx="9146117" cy="9679771"/>
          </a:xfrm>
          <a:prstGeom prst="rect">
            <a:avLst/>
          </a:prstGeom>
          <a:solidFill>
            <a:srgbClr val="FCD79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58" name="Google Shape;15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" y="3979701"/>
            <a:ext cx="9142905" cy="9736299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8"/>
          <p:cNvSpPr/>
          <p:nvPr/>
        </p:nvSpPr>
        <p:spPr>
          <a:xfrm>
            <a:off x="4779" y="3715770"/>
            <a:ext cx="9142905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paper with black lines&#10;&#10;AI-generated content may be incorrect.">
            <a:extLst>
              <a:ext uri="{FF2B5EF4-FFF2-40B4-BE49-F238E27FC236}">
                <a16:creationId xmlns:a16="http://schemas.microsoft.com/office/drawing/2014/main" id="{68170D84-B8D1-F256-B07C-8E8C131F5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4" y="632299"/>
            <a:ext cx="11625688" cy="54669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147948-E035-C922-F416-ACCF29B49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10" y="7933449"/>
            <a:ext cx="11788248" cy="4564686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0560" y="0"/>
            <a:ext cx="182880" cy="1371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766560"/>
            <a:ext cx="12252960" cy="1828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creenshot of a quiz&#10;&#10;AI-generated content may be incorrect.">
            <a:extLst>
              <a:ext uri="{FF2B5EF4-FFF2-40B4-BE49-F238E27FC236}">
                <a16:creationId xmlns:a16="http://schemas.microsoft.com/office/drawing/2014/main" id="{5F4C4674-F812-7523-2D0C-A4A6D977B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6068" y="2765419"/>
            <a:ext cx="10853528" cy="789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426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9"/>
          <p:cNvSpPr/>
          <p:nvPr/>
        </p:nvSpPr>
        <p:spPr>
          <a:xfrm>
            <a:off x="10036141" y="3701812"/>
            <a:ext cx="2565390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5" name="Google Shape;165;p19"/>
          <p:cNvSpPr/>
          <p:nvPr/>
        </p:nvSpPr>
        <p:spPr>
          <a:xfrm>
            <a:off x="0" y="-12700"/>
            <a:ext cx="9147684" cy="3728471"/>
          </a:xfrm>
          <a:prstGeom prst="rect">
            <a:avLst/>
          </a:prstGeom>
          <a:solidFill>
            <a:srgbClr val="92929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66" name="Google Shape;166;p19"/>
          <p:cNvCxnSpPr/>
          <p:nvPr/>
        </p:nvCxnSpPr>
        <p:spPr>
          <a:xfrm>
            <a:off x="10036141" y="3714512"/>
            <a:ext cx="12812928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167" name="Google Shape;167;p19"/>
          <p:cNvSpPr/>
          <p:nvPr/>
        </p:nvSpPr>
        <p:spPr>
          <a:xfrm>
            <a:off x="4779" y="3715770"/>
            <a:ext cx="9142905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8" name="Google Shape;168;p19"/>
          <p:cNvSpPr/>
          <p:nvPr/>
        </p:nvSpPr>
        <p:spPr>
          <a:xfrm>
            <a:off x="4447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9" name="Google Shape;169;p19"/>
          <p:cNvSpPr txBox="1"/>
          <p:nvPr/>
        </p:nvSpPr>
        <p:spPr>
          <a:xfrm>
            <a:off x="9219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0" name="Google Shape;170;p19"/>
          <p:cNvGrpSpPr/>
          <p:nvPr/>
        </p:nvGrpSpPr>
        <p:grpSpPr>
          <a:xfrm>
            <a:off x="7886626" y="201680"/>
            <a:ext cx="552382" cy="552382"/>
            <a:chOff x="0" y="0"/>
            <a:chExt cx="552381" cy="552381"/>
          </a:xfrm>
        </p:grpSpPr>
        <p:sp>
          <p:nvSpPr>
            <p:cNvPr id="171" name="Google Shape;171;p19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172" name="Google Shape;172;p19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3" name="Google Shape;173;p19"/>
          <p:cNvSpPr/>
          <p:nvPr/>
        </p:nvSpPr>
        <p:spPr>
          <a:xfrm>
            <a:off x="443601" y="834503"/>
            <a:ext cx="8262883" cy="656482"/>
          </a:xfrm>
          <a:prstGeom prst="rect">
            <a:avLst/>
          </a:prstGeom>
          <a:solidFill>
            <a:srgbClr val="F3B80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4" name="Google Shape;174;p19"/>
          <p:cNvSpPr txBox="1"/>
          <p:nvPr/>
        </p:nvSpPr>
        <p:spPr>
          <a:xfrm>
            <a:off x="9219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19"/>
          <p:cNvSpPr/>
          <p:nvPr/>
        </p:nvSpPr>
        <p:spPr>
          <a:xfrm>
            <a:off x="10036141" y="-12700"/>
            <a:ext cx="2565390" cy="6564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6" name="Google Shape;176;p19"/>
          <p:cNvSpPr txBox="1"/>
          <p:nvPr/>
        </p:nvSpPr>
        <p:spPr>
          <a:xfrm>
            <a:off x="10092966" y="90778"/>
            <a:ext cx="2451741" cy="47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6D6D6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1 | 2</a:t>
            </a:r>
            <a:r>
              <a:rPr lang="en-US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| </a:t>
            </a: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 | 4 |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19"/>
          <p:cNvSpPr txBox="1"/>
          <p:nvPr/>
        </p:nvSpPr>
        <p:spPr>
          <a:xfrm>
            <a:off x="10036140" y="1771775"/>
            <a:ext cx="13701385" cy="1949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| </a:t>
            </a:r>
            <a:r>
              <a:rPr lang="en-US" sz="6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CONNECT</a:t>
            </a: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YOUR KNOWLEDGE WITH MORE COMPLEX QUESTIONS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19"/>
          <p:cNvSpPr txBox="1"/>
          <p:nvPr/>
        </p:nvSpPr>
        <p:spPr>
          <a:xfrm>
            <a:off x="467813" y="1851535"/>
            <a:ext cx="8239860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19"/>
          <p:cNvSpPr txBox="1"/>
          <p:nvPr/>
        </p:nvSpPr>
        <p:spPr>
          <a:xfrm>
            <a:off x="10036151" y="4401675"/>
            <a:ext cx="13538400" cy="8717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Attempt questions that require you to draw on knowledge from more than one topic area or to apply knowledge to previously unseen ideas.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might need to identify patterns and links that haven’t been explicitly taught before</a:t>
            </a:r>
            <a:r>
              <a:rPr lang="en-US" sz="4500" dirty="0"/>
              <a:t>.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Sometimes you may need to connect detailed ideas into a wider scheme of interconnected topics.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These will be the harder questions normally near the end of an exam paper. </a:t>
            </a:r>
            <a:endParaRPr sz="30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9"/>
          <p:cNvSpPr/>
          <p:nvPr/>
        </p:nvSpPr>
        <p:spPr>
          <a:xfrm>
            <a:off x="0" y="4050187"/>
            <a:ext cx="9146117" cy="9679771"/>
          </a:xfrm>
          <a:prstGeom prst="rect">
            <a:avLst/>
          </a:prstGeom>
          <a:solidFill>
            <a:srgbClr val="FCD79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81" name="Google Shape;181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567" y="4027497"/>
            <a:ext cx="9142904" cy="9679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7" name="Rectangle 207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24377904" cy="137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070" name="Picture 22" descr="r/GCSE - Can someone have a look at my AQA Combined Science 6 mark answers please?">
            <a:extLst>
              <a:ext uri="{FF2B5EF4-FFF2-40B4-BE49-F238E27FC236}">
                <a16:creationId xmlns:a16="http://schemas.microsoft.com/office/drawing/2014/main" id="{012D76E6-4BBD-D1AA-231D-C3D7B0242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" r="-2" b="-2"/>
          <a:stretch>
            <a:fillRect/>
          </a:stretch>
        </p:blipFill>
        <p:spPr bwMode="auto">
          <a:xfrm>
            <a:off x="1676398" y="1114376"/>
            <a:ext cx="8363834" cy="1150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GCSE History Grade 9 Medicine Through Time 16 Mark Question Response |  Teaching Resources">
            <a:extLst>
              <a:ext uri="{FF2B5EF4-FFF2-40B4-BE49-F238E27FC236}">
                <a16:creationId xmlns:a16="http://schemas.microsoft.com/office/drawing/2014/main" id="{C2733938-88AF-5A32-D37D-C23569978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7" b="12939"/>
          <a:stretch>
            <a:fillRect/>
          </a:stretch>
        </p:blipFill>
        <p:spPr bwMode="auto">
          <a:xfrm>
            <a:off x="10373550" y="1114376"/>
            <a:ext cx="12334050" cy="557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Maths GCSE foundation paper 1 problem solving">
            <a:extLst>
              <a:ext uri="{FF2B5EF4-FFF2-40B4-BE49-F238E27FC236}">
                <a16:creationId xmlns:a16="http://schemas.microsoft.com/office/drawing/2014/main" id="{70F1B3D1-6E5E-3CE7-B617-90F8D8EF5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9" b="16597"/>
          <a:stretch>
            <a:fillRect/>
          </a:stretch>
        </p:blipFill>
        <p:spPr bwMode="auto">
          <a:xfrm>
            <a:off x="10373548" y="7029702"/>
            <a:ext cx="12334050" cy="558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000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FE7185-2530-62E6-93F6-5C70F2CFD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06" y="235373"/>
            <a:ext cx="10986793" cy="133985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217A86-FDEB-ADC3-373A-7CB3E75CE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0238" y="4934744"/>
            <a:ext cx="14653385" cy="384651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48400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/>
          <p:nvPr/>
        </p:nvSpPr>
        <p:spPr>
          <a:xfrm>
            <a:off x="10036141" y="3701812"/>
            <a:ext cx="2565390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7" name="Google Shape;187;p20"/>
          <p:cNvSpPr/>
          <p:nvPr/>
        </p:nvSpPr>
        <p:spPr>
          <a:xfrm>
            <a:off x="0" y="-26660"/>
            <a:ext cx="9147684" cy="3867139"/>
          </a:xfrm>
          <a:prstGeom prst="rect">
            <a:avLst/>
          </a:prstGeom>
          <a:solidFill>
            <a:srgbClr val="92929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88" name="Google Shape;188;p20"/>
          <p:cNvCxnSpPr/>
          <p:nvPr/>
        </p:nvCxnSpPr>
        <p:spPr>
          <a:xfrm>
            <a:off x="10036141" y="3714512"/>
            <a:ext cx="12812928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189" name="Google Shape;189;p20"/>
          <p:cNvSpPr/>
          <p:nvPr/>
        </p:nvSpPr>
        <p:spPr>
          <a:xfrm>
            <a:off x="4447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0" name="Google Shape;190;p20"/>
          <p:cNvSpPr txBox="1"/>
          <p:nvPr/>
        </p:nvSpPr>
        <p:spPr>
          <a:xfrm>
            <a:off x="9219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20"/>
          <p:cNvGrpSpPr/>
          <p:nvPr/>
        </p:nvGrpSpPr>
        <p:grpSpPr>
          <a:xfrm>
            <a:off x="7886626" y="201680"/>
            <a:ext cx="552382" cy="552382"/>
            <a:chOff x="0" y="0"/>
            <a:chExt cx="552381" cy="552381"/>
          </a:xfrm>
        </p:grpSpPr>
        <p:sp>
          <p:nvSpPr>
            <p:cNvPr id="192" name="Google Shape;192;p20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193" name="Google Shape;193;p20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4" name="Google Shape;194;p20"/>
          <p:cNvSpPr/>
          <p:nvPr/>
        </p:nvSpPr>
        <p:spPr>
          <a:xfrm>
            <a:off x="443601" y="834503"/>
            <a:ext cx="8262883" cy="656482"/>
          </a:xfrm>
          <a:prstGeom prst="rect">
            <a:avLst/>
          </a:prstGeom>
          <a:solidFill>
            <a:srgbClr val="F3B80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5" name="Google Shape;195;p20"/>
          <p:cNvSpPr txBox="1"/>
          <p:nvPr/>
        </p:nvSpPr>
        <p:spPr>
          <a:xfrm>
            <a:off x="9219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0"/>
          <p:cNvSpPr/>
          <p:nvPr/>
        </p:nvSpPr>
        <p:spPr>
          <a:xfrm>
            <a:off x="10036141" y="-12700"/>
            <a:ext cx="2565390" cy="6564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7" name="Google Shape;197;p20"/>
          <p:cNvSpPr txBox="1"/>
          <p:nvPr/>
        </p:nvSpPr>
        <p:spPr>
          <a:xfrm>
            <a:off x="10092966" y="90778"/>
            <a:ext cx="2451741" cy="47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6D6D6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1 | </a:t>
            </a:r>
            <a:r>
              <a:rPr lang="en-US" sz="28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| 3 | </a:t>
            </a: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 |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0"/>
          <p:cNvSpPr/>
          <p:nvPr/>
        </p:nvSpPr>
        <p:spPr>
          <a:xfrm>
            <a:off x="4779" y="3715770"/>
            <a:ext cx="9142905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9" name="Google Shape;199;p20"/>
          <p:cNvSpPr txBox="1"/>
          <p:nvPr/>
        </p:nvSpPr>
        <p:spPr>
          <a:xfrm>
            <a:off x="9775789" y="1873137"/>
            <a:ext cx="13702048" cy="1025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 | PRACTISE IN </a:t>
            </a:r>
            <a:r>
              <a:rPr lang="en-US" sz="6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</a:t>
            </a:r>
            <a:r>
              <a:rPr lang="en-US" sz="6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CONDITIONS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20"/>
          <p:cNvSpPr txBox="1"/>
          <p:nvPr/>
        </p:nvSpPr>
        <p:spPr>
          <a:xfrm>
            <a:off x="467813" y="1851535"/>
            <a:ext cx="8239860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0"/>
          <p:cNvSpPr txBox="1"/>
          <p:nvPr/>
        </p:nvSpPr>
        <p:spPr>
          <a:xfrm>
            <a:off x="9785443" y="4259598"/>
            <a:ext cx="14275559" cy="8589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past </a:t>
            </a:r>
            <a:r>
              <a:rPr lang="en-US" sz="4500" dirty="0"/>
              <a:t>exam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questions to rehearse responding under time pressure, taking account of the marks available.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457200">
              <a:lnSpc>
                <a:spcPct val="130000"/>
              </a:lnSpc>
              <a:spcBef>
                <a:spcPts val="1000"/>
              </a:spcBef>
              <a:buSzPts val="4500"/>
              <a:buFont typeface="Arial"/>
              <a:buChar char="●"/>
            </a:pPr>
            <a:r>
              <a:rPr lang="en-US" sz="4500" dirty="0"/>
              <a:t>Do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this once the FAC aspects are more secure.</a:t>
            </a:r>
            <a:r>
              <a:rPr lang="en-US" sz="4500" dirty="0"/>
              <a:t> Trying to recall factual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knowledge under a time limit </a:t>
            </a:r>
            <a:r>
              <a:rPr lang="en-US" sz="4500" dirty="0"/>
              <a:t>is not advisable if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you haven’t previously secured that knowledge in a more low-stakes situation.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you feel you know the material well then see how well it goes in timed conditions.</a:t>
            </a:r>
            <a:endParaRPr sz="30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0"/>
          <p:cNvSpPr/>
          <p:nvPr/>
        </p:nvSpPr>
        <p:spPr>
          <a:xfrm>
            <a:off x="0" y="4050187"/>
            <a:ext cx="9146117" cy="9679771"/>
          </a:xfrm>
          <a:prstGeom prst="rect">
            <a:avLst/>
          </a:prstGeom>
          <a:solidFill>
            <a:srgbClr val="FCD79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03" name="Google Shape;203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294" y="4073603"/>
            <a:ext cx="9089824" cy="9642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1"/>
          <p:cNvSpPr/>
          <p:nvPr/>
        </p:nvSpPr>
        <p:spPr>
          <a:xfrm>
            <a:off x="10036141" y="3701812"/>
            <a:ext cx="2565390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9" name="Google Shape;209;p21"/>
          <p:cNvSpPr/>
          <p:nvPr/>
        </p:nvSpPr>
        <p:spPr>
          <a:xfrm>
            <a:off x="-1" y="-12700"/>
            <a:ext cx="9146117" cy="3728471"/>
          </a:xfrm>
          <a:prstGeom prst="rect">
            <a:avLst/>
          </a:prstGeom>
          <a:solidFill>
            <a:srgbClr val="92929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210" name="Google Shape;210;p21"/>
          <p:cNvCxnSpPr/>
          <p:nvPr/>
        </p:nvCxnSpPr>
        <p:spPr>
          <a:xfrm>
            <a:off x="10036141" y="3714512"/>
            <a:ext cx="12812928" cy="1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211" name="Google Shape;211;p21"/>
          <p:cNvSpPr/>
          <p:nvPr/>
        </p:nvSpPr>
        <p:spPr>
          <a:xfrm>
            <a:off x="4779" y="3715770"/>
            <a:ext cx="9142905" cy="33441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2" name="Google Shape;212;p21"/>
          <p:cNvSpPr/>
          <p:nvPr/>
        </p:nvSpPr>
        <p:spPr>
          <a:xfrm>
            <a:off x="444790" y="0"/>
            <a:ext cx="8262882" cy="83450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3" name="Google Shape;213;p21"/>
          <p:cNvSpPr txBox="1"/>
          <p:nvPr/>
        </p:nvSpPr>
        <p:spPr>
          <a:xfrm>
            <a:off x="921911" y="233124"/>
            <a:ext cx="7308640" cy="520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4" name="Google Shape;214;p21"/>
          <p:cNvGrpSpPr/>
          <p:nvPr/>
        </p:nvGrpSpPr>
        <p:grpSpPr>
          <a:xfrm>
            <a:off x="7886626" y="201680"/>
            <a:ext cx="552382" cy="552382"/>
            <a:chOff x="0" y="0"/>
            <a:chExt cx="552381" cy="552381"/>
          </a:xfrm>
        </p:grpSpPr>
        <p:sp>
          <p:nvSpPr>
            <p:cNvPr id="215" name="Google Shape;215;p21"/>
            <p:cNvSpPr/>
            <p:nvPr/>
          </p:nvSpPr>
          <p:spPr>
            <a:xfrm>
              <a:off x="0" y="0"/>
              <a:ext cx="552381" cy="55238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216" name="Google Shape;216;p21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4" cy="5164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7" name="Google Shape;217;p21"/>
          <p:cNvSpPr/>
          <p:nvPr/>
        </p:nvSpPr>
        <p:spPr>
          <a:xfrm>
            <a:off x="443601" y="834503"/>
            <a:ext cx="8262883" cy="656482"/>
          </a:xfrm>
          <a:prstGeom prst="rect">
            <a:avLst/>
          </a:prstGeom>
          <a:solidFill>
            <a:srgbClr val="F3B802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8" name="Google Shape;218;p21"/>
          <p:cNvSpPr txBox="1"/>
          <p:nvPr/>
        </p:nvSpPr>
        <p:spPr>
          <a:xfrm>
            <a:off x="921911" y="951413"/>
            <a:ext cx="6117366" cy="422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10036141" y="-12700"/>
            <a:ext cx="2565390" cy="65648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0" name="Google Shape;220;p21"/>
          <p:cNvSpPr txBox="1"/>
          <p:nvPr/>
        </p:nvSpPr>
        <p:spPr>
          <a:xfrm>
            <a:off x="10092966" y="90778"/>
            <a:ext cx="2451741" cy="47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6D6D6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1 | 2</a:t>
            </a:r>
            <a:r>
              <a:rPr lang="en-US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0" i="0" u="none" strike="noStrike" cap="none">
                <a:solidFill>
                  <a:srgbClr val="D6D6D6"/>
                </a:solidFill>
                <a:latin typeface="Arial"/>
                <a:ea typeface="Arial"/>
                <a:cs typeface="Arial"/>
                <a:sym typeface="Arial"/>
              </a:rPr>
              <a:t>| 3 | 4 | </a:t>
            </a: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1"/>
          <p:cNvSpPr txBox="1"/>
          <p:nvPr/>
        </p:nvSpPr>
        <p:spPr>
          <a:xfrm>
            <a:off x="10036141" y="1771775"/>
            <a:ext cx="12747008" cy="1025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REVISION TROUBLE?  FACE IT!</a:t>
            </a:r>
            <a:endParaRPr sz="6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1"/>
          <p:cNvSpPr txBox="1"/>
          <p:nvPr/>
        </p:nvSpPr>
        <p:spPr>
          <a:xfrm>
            <a:off x="467813" y="1851535"/>
            <a:ext cx="8239860" cy="656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1"/>
          <p:cNvSpPr txBox="1"/>
          <p:nvPr/>
        </p:nvSpPr>
        <p:spPr>
          <a:xfrm>
            <a:off x="10036141" y="4631328"/>
            <a:ext cx="13737000" cy="8204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●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lang="en-US" sz="45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It to support your revision planning and as a diagnostic tool: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5143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○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Have you learned your</a:t>
            </a:r>
            <a:r>
              <a:rPr lang="en-US" sz="45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acts?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lvl="1" indent="-514350">
              <a:lnSpc>
                <a:spcPct val="130000"/>
              </a:lnSpc>
              <a:buSzPts val="4500"/>
              <a:buFont typeface="Arial"/>
              <a:buChar char="○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Have you </a:t>
            </a:r>
            <a:r>
              <a:rPr lang="en-US" sz="45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practised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5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pplying your knowledge in </a:t>
            </a:r>
            <a:r>
              <a:rPr lang="en-US" sz="4500" dirty="0"/>
              <a:t>context (start with shorter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questions)?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5143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○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Have you started to</a:t>
            </a:r>
            <a:r>
              <a:rPr lang="en-US" sz="45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onnect ideas with more </a:t>
            </a:r>
            <a:r>
              <a:rPr lang="en-US" sz="4500" dirty="0"/>
              <a:t>complex, extended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questions?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51435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Char char="○"/>
            </a:pP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Have you tested yourself in timed </a:t>
            </a:r>
            <a:r>
              <a:rPr lang="en-US" sz="45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en-US" sz="4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xam conditions? </a:t>
            </a:r>
            <a:endParaRPr sz="4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1"/>
          <p:cNvSpPr/>
          <p:nvPr/>
        </p:nvSpPr>
        <p:spPr>
          <a:xfrm>
            <a:off x="0" y="4050187"/>
            <a:ext cx="9146117" cy="9679771"/>
          </a:xfrm>
          <a:prstGeom prst="rect">
            <a:avLst/>
          </a:prstGeom>
          <a:solidFill>
            <a:srgbClr val="FCD79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Helvetica Neue"/>
              <a:buNone/>
            </a:pPr>
            <a:endParaRPr sz="3200" b="0" i="0" u="none" strike="noStrike" cap="non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25" name="Google Shape;225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567" y="4036229"/>
            <a:ext cx="9142905" cy="9757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" name="Google Shape;230;p22"/>
          <p:cNvGrpSpPr/>
          <p:nvPr/>
        </p:nvGrpSpPr>
        <p:grpSpPr>
          <a:xfrm>
            <a:off x="1573503" y="6250411"/>
            <a:ext cx="521013" cy="550800"/>
            <a:chOff x="0" y="-14989"/>
            <a:chExt cx="521013" cy="550800"/>
          </a:xfrm>
        </p:grpSpPr>
        <p:sp>
          <p:nvSpPr>
            <p:cNvPr id="231" name="Google Shape;231;p22"/>
            <p:cNvSpPr/>
            <p:nvPr/>
          </p:nvSpPr>
          <p:spPr>
            <a:xfrm>
              <a:off x="0" y="0"/>
              <a:ext cx="520800" cy="5208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32" name="Google Shape;232;p22"/>
            <p:cNvSpPr txBox="1"/>
            <p:nvPr/>
          </p:nvSpPr>
          <p:spPr>
            <a:xfrm>
              <a:off x="102513" y="-14989"/>
              <a:ext cx="418500" cy="55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3" name="Google Shape;233;p22"/>
          <p:cNvGrpSpPr/>
          <p:nvPr/>
        </p:nvGrpSpPr>
        <p:grpSpPr>
          <a:xfrm>
            <a:off x="5873671" y="6250411"/>
            <a:ext cx="521013" cy="550800"/>
            <a:chOff x="0" y="-14989"/>
            <a:chExt cx="521013" cy="550800"/>
          </a:xfrm>
        </p:grpSpPr>
        <p:sp>
          <p:nvSpPr>
            <p:cNvPr id="234" name="Google Shape;234;p22"/>
            <p:cNvSpPr/>
            <p:nvPr/>
          </p:nvSpPr>
          <p:spPr>
            <a:xfrm>
              <a:off x="0" y="0"/>
              <a:ext cx="520800" cy="5208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35" name="Google Shape;235;p22"/>
            <p:cNvSpPr txBox="1"/>
            <p:nvPr/>
          </p:nvSpPr>
          <p:spPr>
            <a:xfrm>
              <a:off x="102513" y="-14989"/>
              <a:ext cx="418500" cy="55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6" name="Google Shape;236;p22"/>
          <p:cNvGrpSpPr/>
          <p:nvPr/>
        </p:nvGrpSpPr>
        <p:grpSpPr>
          <a:xfrm>
            <a:off x="10199239" y="6249322"/>
            <a:ext cx="521013" cy="550800"/>
            <a:chOff x="0" y="-14989"/>
            <a:chExt cx="521013" cy="550800"/>
          </a:xfrm>
        </p:grpSpPr>
        <p:sp>
          <p:nvSpPr>
            <p:cNvPr id="237" name="Google Shape;237;p22"/>
            <p:cNvSpPr/>
            <p:nvPr/>
          </p:nvSpPr>
          <p:spPr>
            <a:xfrm>
              <a:off x="0" y="0"/>
              <a:ext cx="520800" cy="5208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38" name="Google Shape;238;p22"/>
            <p:cNvSpPr txBox="1"/>
            <p:nvPr/>
          </p:nvSpPr>
          <p:spPr>
            <a:xfrm>
              <a:off x="102513" y="-14989"/>
              <a:ext cx="418500" cy="55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9" name="Google Shape;239;p22"/>
          <p:cNvGrpSpPr/>
          <p:nvPr/>
        </p:nvGrpSpPr>
        <p:grpSpPr>
          <a:xfrm>
            <a:off x="14523198" y="6249322"/>
            <a:ext cx="521013" cy="550800"/>
            <a:chOff x="0" y="-14989"/>
            <a:chExt cx="521013" cy="550800"/>
          </a:xfrm>
        </p:grpSpPr>
        <p:sp>
          <p:nvSpPr>
            <p:cNvPr id="240" name="Google Shape;240;p22"/>
            <p:cNvSpPr/>
            <p:nvPr/>
          </p:nvSpPr>
          <p:spPr>
            <a:xfrm>
              <a:off x="0" y="0"/>
              <a:ext cx="520800" cy="5208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41" name="Google Shape;241;p22"/>
            <p:cNvSpPr txBox="1"/>
            <p:nvPr/>
          </p:nvSpPr>
          <p:spPr>
            <a:xfrm>
              <a:off x="102513" y="-14989"/>
              <a:ext cx="418500" cy="55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2" name="Google Shape;242;p22"/>
          <p:cNvGrpSpPr/>
          <p:nvPr/>
        </p:nvGrpSpPr>
        <p:grpSpPr>
          <a:xfrm>
            <a:off x="18860106" y="6249322"/>
            <a:ext cx="521013" cy="550800"/>
            <a:chOff x="0" y="-14989"/>
            <a:chExt cx="521013" cy="550800"/>
          </a:xfrm>
        </p:grpSpPr>
        <p:sp>
          <p:nvSpPr>
            <p:cNvPr id="243" name="Google Shape;243;p22"/>
            <p:cNvSpPr/>
            <p:nvPr/>
          </p:nvSpPr>
          <p:spPr>
            <a:xfrm>
              <a:off x="0" y="0"/>
              <a:ext cx="520800" cy="5208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44" name="Google Shape;244;p22"/>
            <p:cNvSpPr txBox="1"/>
            <p:nvPr/>
          </p:nvSpPr>
          <p:spPr>
            <a:xfrm>
              <a:off x="102513" y="-14989"/>
              <a:ext cx="418500" cy="55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Arial"/>
                <a:buNone/>
              </a:pPr>
              <a:r>
                <a:rPr lang="en-US" sz="3000" b="1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5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5" name="Google Shape;245;p22"/>
          <p:cNvSpPr/>
          <p:nvPr/>
        </p:nvSpPr>
        <p:spPr>
          <a:xfrm>
            <a:off x="1549690" y="0"/>
            <a:ext cx="8262900" cy="834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46" name="Google Shape;246;p22"/>
          <p:cNvSpPr txBox="1"/>
          <p:nvPr/>
        </p:nvSpPr>
        <p:spPr>
          <a:xfrm>
            <a:off x="2026811" y="233124"/>
            <a:ext cx="7308600" cy="5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LEARNING WALKTHRUs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7" name="Google Shape;247;p22"/>
          <p:cNvGrpSpPr/>
          <p:nvPr/>
        </p:nvGrpSpPr>
        <p:grpSpPr>
          <a:xfrm>
            <a:off x="8991526" y="201680"/>
            <a:ext cx="552300" cy="552300"/>
            <a:chOff x="0" y="0"/>
            <a:chExt cx="552300" cy="552300"/>
          </a:xfrm>
        </p:grpSpPr>
        <p:sp>
          <p:nvSpPr>
            <p:cNvPr id="248" name="Google Shape;248;p22"/>
            <p:cNvSpPr/>
            <p:nvPr/>
          </p:nvSpPr>
          <p:spPr>
            <a:xfrm>
              <a:off x="0" y="0"/>
              <a:ext cx="552300" cy="5523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endParaRPr sz="3000" b="1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id="249" name="Google Shape;249;p22" descr="Orange circle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7953" y="17953"/>
              <a:ext cx="516475" cy="5164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0" name="Google Shape;250;p22"/>
          <p:cNvSpPr/>
          <p:nvPr/>
        </p:nvSpPr>
        <p:spPr>
          <a:xfrm>
            <a:off x="1548501" y="834503"/>
            <a:ext cx="8262900" cy="656400"/>
          </a:xfrm>
          <a:prstGeom prst="rect">
            <a:avLst/>
          </a:prstGeom>
          <a:solidFill>
            <a:srgbClr val="D6D6D6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51" name="Google Shape;251;p22"/>
          <p:cNvSpPr txBox="1"/>
          <p:nvPr/>
        </p:nvSpPr>
        <p:spPr>
          <a:xfrm>
            <a:off x="1899811" y="951413"/>
            <a:ext cx="6117300" cy="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STUDY HABITS &amp; TECHNIQUES 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SERIES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2"/>
          <p:cNvSpPr/>
          <p:nvPr/>
        </p:nvSpPr>
        <p:spPr>
          <a:xfrm>
            <a:off x="1425706" y="1456332"/>
            <a:ext cx="21729300" cy="584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endParaRPr sz="3000" b="1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253" name="Google Shape;253;p22"/>
          <p:cNvCxnSpPr/>
          <p:nvPr/>
        </p:nvCxnSpPr>
        <p:spPr>
          <a:xfrm>
            <a:off x="1565628" y="8796660"/>
            <a:ext cx="21294300" cy="0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cxnSp>
        <p:nvCxnSpPr>
          <p:cNvPr id="254" name="Google Shape;254;p22"/>
          <p:cNvCxnSpPr/>
          <p:nvPr/>
        </p:nvCxnSpPr>
        <p:spPr>
          <a:xfrm>
            <a:off x="1541215" y="1773131"/>
            <a:ext cx="21294300" cy="0"/>
          </a:xfrm>
          <a:prstGeom prst="straightConnector1">
            <a:avLst/>
          </a:prstGeom>
          <a:noFill/>
          <a:ln w="25400" cap="flat" cmpd="sng">
            <a:solidFill>
              <a:srgbClr val="000000"/>
            </a:solidFill>
            <a:prstDash val="solid"/>
            <a:miter lim="400000"/>
            <a:headEnd type="none" w="sm" len="sm"/>
            <a:tailEnd type="none" w="sm" len="sm"/>
          </a:ln>
        </p:spPr>
      </p:cxnSp>
      <p:sp>
        <p:nvSpPr>
          <p:cNvPr id="255" name="Google Shape;255;p22"/>
          <p:cNvSpPr txBox="1"/>
          <p:nvPr/>
        </p:nvSpPr>
        <p:spPr>
          <a:xfrm>
            <a:off x="1573503" y="7029351"/>
            <a:ext cx="3944100" cy="9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 | LEARN YOUR FACTS FIRST</a:t>
            </a:r>
            <a:endParaRPr sz="2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2"/>
          <p:cNvSpPr txBox="1"/>
          <p:nvPr/>
        </p:nvSpPr>
        <p:spPr>
          <a:xfrm>
            <a:off x="5871609" y="7018784"/>
            <a:ext cx="3991200" cy="13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| APPLY YOUR KNOWLEDGE TO NEW PROBLEMS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2"/>
          <p:cNvSpPr txBox="1"/>
          <p:nvPr/>
        </p:nvSpPr>
        <p:spPr>
          <a:xfrm>
            <a:off x="10216835" y="7026823"/>
            <a:ext cx="4059600" cy="17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 | CONNECT YOUR KNOWLEDGE WITH MORE COMPLEX QUESTIONS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2"/>
          <p:cNvSpPr txBox="1"/>
          <p:nvPr/>
        </p:nvSpPr>
        <p:spPr>
          <a:xfrm>
            <a:off x="14507621" y="7026822"/>
            <a:ext cx="4059600" cy="9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 | PRACTISE IN EXAM CONDITIONS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2"/>
          <p:cNvSpPr txBox="1"/>
          <p:nvPr/>
        </p:nvSpPr>
        <p:spPr>
          <a:xfrm>
            <a:off x="18860106" y="7024913"/>
            <a:ext cx="3986100" cy="9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REVISION TROUBLE? FACE 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2"/>
          <p:cNvSpPr txBox="1"/>
          <p:nvPr/>
        </p:nvSpPr>
        <p:spPr>
          <a:xfrm>
            <a:off x="10216835" y="814944"/>
            <a:ext cx="12612600" cy="65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 IT</a:t>
            </a:r>
            <a:endParaRPr sz="3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1" name="Google Shape;261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5628" y="2152828"/>
            <a:ext cx="3924300" cy="412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71609" y="2152828"/>
            <a:ext cx="3924300" cy="412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10578" y="2152828"/>
            <a:ext cx="3924300" cy="412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523198" y="2152828"/>
            <a:ext cx="3924300" cy="412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8863073" y="2173651"/>
            <a:ext cx="3924300" cy="4127501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2"/>
          <p:cNvSpPr txBox="1"/>
          <p:nvPr/>
        </p:nvSpPr>
        <p:spPr>
          <a:xfrm>
            <a:off x="1537733" y="9386073"/>
            <a:ext cx="21249640" cy="3744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spAutoFit/>
          </a:bodyPr>
          <a:lstStyle/>
          <a:p>
            <a:pPr marL="685800" lvl="0" indent="-685800">
              <a:spcBef>
                <a:spcPts val="1000"/>
              </a:spcBef>
              <a:buSzPts val="4100"/>
              <a:buFont typeface="Arial" panose="020B0604020202020204" pitchFamily="34" charset="0"/>
              <a:buChar char="•"/>
            </a:pPr>
            <a:r>
              <a:rPr lang="en-GB" sz="4400" b="0" i="0" dirty="0">
                <a:solidFill>
                  <a:srgbClr val="0A0A0A"/>
                </a:solidFill>
                <a:effectLst/>
                <a:latin typeface="Helvetica Neue"/>
              </a:rPr>
              <a:t>Effective revision can fundamentally transform exam preparation from a high-stress, last-minute rush into a structured, confidence-building process that can improve final exam results by up to 30%. </a:t>
            </a:r>
          </a:p>
          <a:p>
            <a:pPr marL="685800" lvl="0" indent="-685800">
              <a:spcBef>
                <a:spcPts val="1000"/>
              </a:spcBef>
              <a:buSzPts val="4100"/>
              <a:buFont typeface="Arial" panose="020B0604020202020204" pitchFamily="34" charset="0"/>
              <a:buChar char="•"/>
            </a:pPr>
            <a:r>
              <a:rPr lang="en-GB" sz="4400" b="0" i="0" dirty="0">
                <a:solidFill>
                  <a:srgbClr val="0A0A0A"/>
                </a:solidFill>
                <a:effectLst/>
                <a:latin typeface="Helvetica Neue"/>
              </a:rPr>
              <a:t>By replacing passive techniques like re-reading and highlighting with the </a:t>
            </a:r>
            <a:r>
              <a:rPr lang="en-GB" sz="4400" b="1" i="0" dirty="0">
                <a:solidFill>
                  <a:srgbClr val="0A0A0A"/>
                </a:solidFill>
                <a:effectLst/>
                <a:latin typeface="Helvetica Neue"/>
              </a:rPr>
              <a:t>FACE</a:t>
            </a:r>
            <a:r>
              <a:rPr lang="en-GB" sz="4400" b="0" i="0" dirty="0">
                <a:solidFill>
                  <a:srgbClr val="0A0A0A"/>
                </a:solidFill>
                <a:effectLst/>
                <a:latin typeface="Helvetica Neue"/>
              </a:rPr>
              <a:t> IT approach students</a:t>
            </a:r>
            <a:r>
              <a:rPr lang="en-GB" sz="4400" dirty="0">
                <a:solidFill>
                  <a:srgbClr val="0A0A0A"/>
                </a:solidFill>
                <a:latin typeface="Helvetica Neue"/>
              </a:rPr>
              <a:t> will strengthen their long-term memory and exam readiness.</a:t>
            </a:r>
            <a:endParaRPr lang="en-GB" sz="4400" dirty="0">
              <a:latin typeface="Helvetica Neu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32E62931-8EB4-42BB-BAAB-D8757BE66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24377904" cy="137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F864A83-0B35-1280-72A0-344070A44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9" r="-2" b="-2"/>
          <a:stretch>
            <a:fillRect/>
          </a:stretch>
        </p:blipFill>
        <p:spPr bwMode="auto">
          <a:xfrm>
            <a:off x="6183438" y="10"/>
            <a:ext cx="12011024" cy="1371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801243"/>
      </p:ext>
    </p:extLst>
  </p:cSld>
  <p:clrMapOvr>
    <a:masterClrMapping/>
  </p:clrMapOvr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C46A3A61ABE34B98B502DB80F3C122" ma:contentTypeVersion="19" ma:contentTypeDescription="Create a new document." ma:contentTypeScope="" ma:versionID="3bb3fbe2332ebfe4407ca685f0ea8886">
  <xsd:schema xmlns:xsd="http://www.w3.org/2001/XMLSchema" xmlns:xs="http://www.w3.org/2001/XMLSchema" xmlns:p="http://schemas.microsoft.com/office/2006/metadata/properties" xmlns:ns3="9b34c361-a0e5-46c9-856e-99cc705a3202" xmlns:ns4="f9e42ba9-2c9b-4ae1-bf04-2e216b32f0ca" targetNamespace="http://schemas.microsoft.com/office/2006/metadata/properties" ma:root="true" ma:fieldsID="828b9bae184097dc237ad1f0be1e7add" ns3:_="" ns4:_="">
    <xsd:import namespace="9b34c361-a0e5-46c9-856e-99cc705a3202"/>
    <xsd:import namespace="f9e42ba9-2c9b-4ae1-bf04-2e216b32f0c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34c361-a0e5-46c9-856e-99cc705a320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e42ba9-2c9b-4ae1-bf04-2e216b32f0c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9e42ba9-2c9b-4ae1-bf04-2e216b32f0ca" xsi:nil="true"/>
  </documentManagement>
</p:properties>
</file>

<file path=customXml/itemProps1.xml><?xml version="1.0" encoding="utf-8"?>
<ds:datastoreItem xmlns:ds="http://schemas.openxmlformats.org/officeDocument/2006/customXml" ds:itemID="{22DF4CCA-1314-4998-9969-CCEAA55B80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CB1B549-BA56-439F-8DCB-1CEBC5B363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34c361-a0e5-46c9-856e-99cc705a3202"/>
    <ds:schemaRef ds:uri="f9e42ba9-2c9b-4ae1-bf04-2e216b32f0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0E9014-F2C1-4BC8-841A-159BCBC2E6B2}">
  <ds:schemaRefs>
    <ds:schemaRef ds:uri="http://purl.org/dc/elements/1.1/"/>
    <ds:schemaRef ds:uri="f9e42ba9-2c9b-4ae1-bf04-2e216b32f0ca"/>
    <ds:schemaRef ds:uri="http://purl.org/dc/dcmitype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9b34c361-a0e5-46c9-856e-99cc705a320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701</Words>
  <Application>Microsoft Office PowerPoint</Application>
  <PresentationFormat>Custom</PresentationFormat>
  <Paragraphs>79</Paragraphs>
  <Slides>13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White</vt:lpstr>
      <vt:lpstr>Can you ‘FACE It’?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‘FACE It’?</dc:title>
  <dc:creator>S Gort</dc:creator>
  <cp:lastModifiedBy>S Gort</cp:lastModifiedBy>
  <cp:revision>94</cp:revision>
  <dcterms:modified xsi:type="dcterms:W3CDTF">2026-05-08T09:24:17Z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0x010100BEC46A3A61ABE34B98B502DB80F3C122</vt:lpwstr>
  </property>
</Properties>
</file>