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9" r:id="rId3"/>
    <p:sldId id="257" r:id="rId4"/>
    <p:sldId id="258" r:id="rId5"/>
    <p:sldId id="274" r:id="rId6"/>
    <p:sldId id="268" r:id="rId7"/>
    <p:sldId id="269" r:id="rId8"/>
    <p:sldId id="259" r:id="rId9"/>
    <p:sldId id="271" r:id="rId10"/>
    <p:sldId id="272" r:id="rId11"/>
    <p:sldId id="273" r:id="rId12"/>
    <p:sldId id="275" r:id="rId13"/>
    <p:sldId id="276" r:id="rId14"/>
    <p:sldId id="277" r:id="rId15"/>
    <p:sldId id="260" r:id="rId16"/>
    <p:sldId id="263" r:id="rId17"/>
    <p:sldId id="264" r:id="rId18"/>
    <p:sldId id="261" r:id="rId19"/>
    <p:sldId id="265" r:id="rId20"/>
    <p:sldId id="266" r:id="rId21"/>
    <p:sldId id="267" r:id="rId22"/>
    <p:sldId id="27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EC595F-4F48-4F9B-93C1-53610DF94B79}"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668888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EC595F-4F48-4F9B-93C1-53610DF94B79}"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2711776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EC595F-4F48-4F9B-93C1-53610DF94B79}"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333705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EC595F-4F48-4F9B-93C1-53610DF94B79}"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4039666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EC595F-4F48-4F9B-93C1-53610DF94B79}" type="datetimeFigureOut">
              <a:rPr lang="en-GB" smtClean="0"/>
              <a:t>21/03/2019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4058361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EC595F-4F48-4F9B-93C1-53610DF94B79}" type="datetimeFigureOut">
              <a:rPr lang="en-GB" smtClean="0"/>
              <a:t>21/03/2019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1685448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EC595F-4F48-4F9B-93C1-53610DF94B79}" type="datetimeFigureOut">
              <a:rPr lang="en-GB" smtClean="0"/>
              <a:t>21/03/2019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913852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EC595F-4F48-4F9B-93C1-53610DF94B79}"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802197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EC595F-4F48-4F9B-93C1-53610DF94B79}"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311680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EC595F-4F48-4F9B-93C1-53610DF94B79}"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2451283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EC595F-4F48-4F9B-93C1-53610DF94B79}"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130F43-668E-48F2-A3D3-29FF11BECA38}" type="slidenum">
              <a:rPr lang="en-GB" smtClean="0"/>
              <a:t>‹#›</a:t>
            </a:fld>
            <a:endParaRPr lang="en-GB"/>
          </a:p>
        </p:txBody>
      </p:sp>
    </p:spTree>
    <p:extLst>
      <p:ext uri="{BB962C8B-B14F-4D97-AF65-F5344CB8AC3E}">
        <p14:creationId xmlns:p14="http://schemas.microsoft.com/office/powerpoint/2010/main" val="3586726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C595F-4F48-4F9B-93C1-53610DF94B79}" type="datetimeFigureOut">
              <a:rPr lang="en-GB" smtClean="0"/>
              <a:t>21/03/2019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130F43-668E-48F2-A3D3-29FF11BECA38}" type="slidenum">
              <a:rPr lang="en-GB" smtClean="0"/>
              <a:t>‹#›</a:t>
            </a:fld>
            <a:endParaRPr lang="en-GB"/>
          </a:p>
        </p:txBody>
      </p:sp>
    </p:spTree>
    <p:extLst>
      <p:ext uri="{BB962C8B-B14F-4D97-AF65-F5344CB8AC3E}">
        <p14:creationId xmlns:p14="http://schemas.microsoft.com/office/powerpoint/2010/main" val="2233800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Sylfaen" panose="010A0502050306030303" pitchFamily="18" charset="0"/>
              </a:rPr>
              <a:t>English Language and </a:t>
            </a:r>
            <a:br>
              <a:rPr lang="en-GB" dirty="0" smtClean="0">
                <a:latin typeface="Sylfaen" panose="010A0502050306030303" pitchFamily="18" charset="0"/>
              </a:rPr>
            </a:br>
            <a:r>
              <a:rPr lang="en-GB" dirty="0" smtClean="0">
                <a:latin typeface="Sylfaen" panose="010A0502050306030303" pitchFamily="18" charset="0"/>
              </a:rPr>
              <a:t>English Literature</a:t>
            </a:r>
            <a:endParaRPr lang="en-GB" dirty="0">
              <a:latin typeface="Sylfaen" panose="010A0502050306030303" pitchFamily="18" charset="0"/>
            </a:endParaRPr>
          </a:p>
        </p:txBody>
      </p:sp>
      <p:sp>
        <p:nvSpPr>
          <p:cNvPr id="3" name="Subtitle 2"/>
          <p:cNvSpPr>
            <a:spLocks noGrp="1"/>
          </p:cNvSpPr>
          <p:nvPr>
            <p:ph type="subTitle" idx="1"/>
          </p:nvPr>
        </p:nvSpPr>
        <p:spPr/>
        <p:txBody>
          <a:bodyPr/>
          <a:lstStyle/>
          <a:p>
            <a:endParaRPr lang="en-GB" dirty="0"/>
          </a:p>
        </p:txBody>
      </p:sp>
      <p:pic>
        <p:nvPicPr>
          <p:cNvPr id="4"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8239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ylfaen" panose="010A0502050306030303" pitchFamily="18" charset="0"/>
              </a:rPr>
              <a:t>Exam Dates</a:t>
            </a:r>
            <a:endParaRPr lang="en-GB" dirty="0">
              <a:latin typeface="Sylfaen" panose="010A0502050306030303" pitchFamily="18" charset="0"/>
            </a:endParaRPr>
          </a:p>
        </p:txBody>
      </p:sp>
      <p:sp>
        <p:nvSpPr>
          <p:cNvPr id="3" name="Content Placeholder 2"/>
          <p:cNvSpPr>
            <a:spLocks noGrp="1"/>
          </p:cNvSpPr>
          <p:nvPr>
            <p:ph idx="1"/>
          </p:nvPr>
        </p:nvSpPr>
        <p:spPr/>
        <p:txBody>
          <a:bodyPr>
            <a:normAutofit/>
          </a:bodyPr>
          <a:lstStyle/>
          <a:p>
            <a:r>
              <a:rPr lang="en-GB" dirty="0" smtClean="0">
                <a:latin typeface="Sylfaen" panose="010A0502050306030303" pitchFamily="18" charset="0"/>
              </a:rPr>
              <a:t>Literature Paper 1  15</a:t>
            </a:r>
            <a:r>
              <a:rPr lang="en-GB" baseline="30000" dirty="0" smtClean="0">
                <a:latin typeface="Sylfaen" panose="010A0502050306030303" pitchFamily="18" charset="0"/>
              </a:rPr>
              <a:t>th</a:t>
            </a:r>
            <a:r>
              <a:rPr lang="en-GB" dirty="0" smtClean="0">
                <a:latin typeface="Sylfaen" panose="010A0502050306030303" pitchFamily="18" charset="0"/>
              </a:rPr>
              <a:t>  May PM (1h45)</a:t>
            </a:r>
          </a:p>
          <a:p>
            <a:r>
              <a:rPr lang="en-GB" dirty="0" smtClean="0">
                <a:latin typeface="Sylfaen" panose="010A0502050306030303" pitchFamily="18" charset="0"/>
              </a:rPr>
              <a:t>Literature Paper 2  23rd May AM (2h 15)</a:t>
            </a:r>
          </a:p>
          <a:p>
            <a:endParaRPr lang="en-GB" dirty="0">
              <a:latin typeface="Sylfaen" panose="010A0502050306030303" pitchFamily="18" charset="0"/>
            </a:endParaRPr>
          </a:p>
          <a:p>
            <a:r>
              <a:rPr lang="en-GB" dirty="0" smtClean="0">
                <a:latin typeface="Sylfaen" panose="010A0502050306030303" pitchFamily="18" charset="0"/>
              </a:rPr>
              <a:t>Language Paper 1  </a:t>
            </a:r>
            <a:r>
              <a:rPr lang="en-GB" dirty="0">
                <a:latin typeface="Sylfaen" panose="010A0502050306030303" pitchFamily="18" charset="0"/>
              </a:rPr>
              <a:t>4</a:t>
            </a:r>
            <a:r>
              <a:rPr lang="en-GB" baseline="30000" dirty="0" smtClean="0">
                <a:latin typeface="Sylfaen" panose="010A0502050306030303" pitchFamily="18" charset="0"/>
              </a:rPr>
              <a:t>th</a:t>
            </a:r>
            <a:r>
              <a:rPr lang="en-GB" dirty="0" smtClean="0">
                <a:latin typeface="Sylfaen" panose="010A0502050306030303" pitchFamily="18" charset="0"/>
              </a:rPr>
              <a:t> June AM (1h45)</a:t>
            </a:r>
          </a:p>
          <a:p>
            <a:r>
              <a:rPr lang="en-GB" dirty="0" smtClean="0">
                <a:latin typeface="Sylfaen" panose="010A0502050306030303" pitchFamily="18" charset="0"/>
              </a:rPr>
              <a:t>Language Paper 2  7</a:t>
            </a:r>
            <a:r>
              <a:rPr lang="en-GB" baseline="30000" dirty="0" smtClean="0">
                <a:latin typeface="Sylfaen" panose="010A0502050306030303" pitchFamily="18" charset="0"/>
              </a:rPr>
              <a:t>th</a:t>
            </a:r>
            <a:r>
              <a:rPr lang="en-GB" dirty="0" smtClean="0">
                <a:latin typeface="Sylfaen" panose="010A0502050306030303" pitchFamily="18" charset="0"/>
              </a:rPr>
              <a:t> June AM (1h45)</a:t>
            </a:r>
          </a:p>
          <a:p>
            <a:endParaRPr lang="en-GB" dirty="0"/>
          </a:p>
        </p:txBody>
      </p:sp>
    </p:spTree>
    <p:extLst>
      <p:ext uri="{BB962C8B-B14F-4D97-AF65-F5344CB8AC3E}">
        <p14:creationId xmlns:p14="http://schemas.microsoft.com/office/powerpoint/2010/main" val="30869780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latin typeface="Sylfaen" panose="010A0502050306030303" pitchFamily="18" charset="0"/>
              </a:rPr>
              <a:t>Two GCSEs- Language and Literature</a:t>
            </a:r>
            <a:endParaRPr lang="en-GB" dirty="0">
              <a:latin typeface="Sylfaen" panose="010A0502050306030303" pitchFamily="18" charset="0"/>
            </a:endParaRPr>
          </a:p>
        </p:txBody>
      </p:sp>
      <p:sp>
        <p:nvSpPr>
          <p:cNvPr id="5" name="Content Placeholder 4"/>
          <p:cNvSpPr>
            <a:spLocks noGrp="1"/>
          </p:cNvSpPr>
          <p:nvPr>
            <p:ph sz="half" idx="1"/>
          </p:nvPr>
        </p:nvSpPr>
        <p:spPr/>
        <p:txBody>
          <a:bodyPr>
            <a:normAutofit fontScale="77500" lnSpcReduction="20000"/>
          </a:bodyPr>
          <a:lstStyle/>
          <a:p>
            <a:pPr marL="0" indent="0" algn="ctr">
              <a:buNone/>
            </a:pPr>
            <a:r>
              <a:rPr lang="en-GB" dirty="0" smtClean="0">
                <a:latin typeface="Sylfaen" panose="010A0502050306030303" pitchFamily="18" charset="0"/>
              </a:rPr>
              <a:t>Literature</a:t>
            </a:r>
          </a:p>
          <a:p>
            <a:pPr marL="0" indent="0" algn="ctr">
              <a:buNone/>
            </a:pPr>
            <a:endParaRPr lang="en-GB" dirty="0" smtClean="0">
              <a:latin typeface="Sylfaen" panose="010A0502050306030303" pitchFamily="18" charset="0"/>
            </a:endParaRPr>
          </a:p>
          <a:p>
            <a:pPr marL="0" indent="0" algn="ctr">
              <a:buNone/>
            </a:pPr>
            <a:r>
              <a:rPr lang="en-GB" dirty="0" smtClean="0">
                <a:latin typeface="Sylfaen" panose="010A0502050306030303" pitchFamily="18" charset="0"/>
              </a:rPr>
              <a:t>Two exam papers </a:t>
            </a:r>
          </a:p>
          <a:p>
            <a:pPr marL="0" indent="0" algn="ctr">
              <a:buNone/>
            </a:pPr>
            <a:endParaRPr lang="en-GB" dirty="0" smtClean="0">
              <a:latin typeface="Sylfaen" panose="010A0502050306030303" pitchFamily="18" charset="0"/>
            </a:endParaRPr>
          </a:p>
          <a:p>
            <a:r>
              <a:rPr lang="en-GB" dirty="0" smtClean="0">
                <a:latin typeface="Sylfaen" panose="010A0502050306030303" pitchFamily="18" charset="0"/>
              </a:rPr>
              <a:t>Paper 1 (40%): </a:t>
            </a:r>
          </a:p>
          <a:p>
            <a:pPr marL="0" indent="0">
              <a:buNone/>
            </a:pPr>
            <a:r>
              <a:rPr lang="en-GB" dirty="0" smtClean="0">
                <a:latin typeface="Sylfaen" panose="010A0502050306030303" pitchFamily="18" charset="0"/>
              </a:rPr>
              <a:t>Section A-Shakespeare.</a:t>
            </a:r>
          </a:p>
          <a:p>
            <a:pPr marL="0" indent="0">
              <a:buNone/>
            </a:pPr>
            <a:r>
              <a:rPr lang="en-GB" dirty="0" smtClean="0">
                <a:latin typeface="Sylfaen" panose="010A0502050306030303" pitchFamily="18" charset="0"/>
              </a:rPr>
              <a:t>Section B- 19</a:t>
            </a:r>
            <a:r>
              <a:rPr lang="en-GB" baseline="30000" dirty="0" smtClean="0">
                <a:latin typeface="Sylfaen" panose="010A0502050306030303" pitchFamily="18" charset="0"/>
              </a:rPr>
              <a:t>th</a:t>
            </a:r>
            <a:r>
              <a:rPr lang="en-GB" dirty="0" smtClean="0">
                <a:latin typeface="Sylfaen" panose="010A0502050306030303" pitchFamily="18" charset="0"/>
              </a:rPr>
              <a:t> Century novel.</a:t>
            </a:r>
          </a:p>
          <a:p>
            <a:pPr marL="0" indent="0">
              <a:buNone/>
            </a:pPr>
            <a:endParaRPr lang="en-GB" dirty="0" smtClean="0">
              <a:latin typeface="Sylfaen" panose="010A0502050306030303" pitchFamily="18" charset="0"/>
            </a:endParaRPr>
          </a:p>
          <a:p>
            <a:r>
              <a:rPr lang="en-GB" dirty="0" smtClean="0">
                <a:latin typeface="Sylfaen" panose="010A0502050306030303" pitchFamily="18" charset="0"/>
              </a:rPr>
              <a:t>Paper 2 (60%): </a:t>
            </a:r>
          </a:p>
          <a:p>
            <a:r>
              <a:rPr lang="en-GB" dirty="0" smtClean="0">
                <a:latin typeface="Sylfaen" panose="010A0502050306030303" pitchFamily="18" charset="0"/>
              </a:rPr>
              <a:t>Section A- Modern Text.</a:t>
            </a:r>
          </a:p>
          <a:p>
            <a:r>
              <a:rPr lang="en-GB" dirty="0" smtClean="0">
                <a:latin typeface="Sylfaen" panose="010A0502050306030303" pitchFamily="18" charset="0"/>
              </a:rPr>
              <a:t>Section B- Poetry</a:t>
            </a:r>
          </a:p>
          <a:p>
            <a:r>
              <a:rPr lang="en-GB" dirty="0" smtClean="0">
                <a:latin typeface="Sylfaen" panose="010A0502050306030303" pitchFamily="18" charset="0"/>
              </a:rPr>
              <a:t>Section C- Unseen Poetry</a:t>
            </a:r>
            <a:endParaRPr lang="en-GB" dirty="0">
              <a:latin typeface="Sylfaen" panose="010A0502050306030303" pitchFamily="18" charset="0"/>
            </a:endParaRPr>
          </a:p>
        </p:txBody>
      </p:sp>
      <p:sp>
        <p:nvSpPr>
          <p:cNvPr id="6" name="Content Placeholder 5"/>
          <p:cNvSpPr>
            <a:spLocks noGrp="1"/>
          </p:cNvSpPr>
          <p:nvPr>
            <p:ph sz="half" idx="2"/>
          </p:nvPr>
        </p:nvSpPr>
        <p:spPr/>
        <p:txBody>
          <a:bodyPr>
            <a:normAutofit fontScale="77500" lnSpcReduction="20000"/>
          </a:bodyPr>
          <a:lstStyle/>
          <a:p>
            <a:pPr marL="0" indent="0" algn="ctr">
              <a:buNone/>
            </a:pPr>
            <a:r>
              <a:rPr lang="en-GB" dirty="0" smtClean="0">
                <a:latin typeface="Sylfaen" panose="010A0502050306030303" pitchFamily="18" charset="0"/>
              </a:rPr>
              <a:t>Language</a:t>
            </a:r>
          </a:p>
          <a:p>
            <a:pPr marL="0" indent="0" algn="ctr">
              <a:buNone/>
            </a:pPr>
            <a:endParaRPr lang="en-GB" dirty="0" smtClean="0">
              <a:latin typeface="Sylfaen" panose="010A0502050306030303" pitchFamily="18" charset="0"/>
            </a:endParaRPr>
          </a:p>
          <a:p>
            <a:pPr marL="0" indent="0" algn="ctr">
              <a:buNone/>
            </a:pPr>
            <a:r>
              <a:rPr lang="en-GB" dirty="0" smtClean="0">
                <a:latin typeface="Sylfaen" panose="010A0502050306030303" pitchFamily="18" charset="0"/>
              </a:rPr>
              <a:t>Two exam papers (50% each)</a:t>
            </a:r>
          </a:p>
          <a:p>
            <a:pPr marL="0" indent="0" algn="ctr">
              <a:buNone/>
            </a:pPr>
            <a:endParaRPr lang="en-GB" dirty="0" smtClean="0">
              <a:latin typeface="Sylfaen" panose="010A0502050306030303" pitchFamily="18" charset="0"/>
            </a:endParaRPr>
          </a:p>
          <a:p>
            <a:r>
              <a:rPr lang="en-GB" dirty="0" smtClean="0">
                <a:latin typeface="Sylfaen" panose="010A0502050306030303" pitchFamily="18" charset="0"/>
              </a:rPr>
              <a:t>Paper 1:</a:t>
            </a:r>
          </a:p>
          <a:p>
            <a:pPr marL="0" indent="0">
              <a:buNone/>
            </a:pPr>
            <a:r>
              <a:rPr lang="en-GB" dirty="0" smtClean="0">
                <a:latin typeface="Sylfaen" panose="010A0502050306030303" pitchFamily="18" charset="0"/>
              </a:rPr>
              <a:t>Section A-Reading- focus on a fiction text.</a:t>
            </a:r>
          </a:p>
          <a:p>
            <a:pPr marL="0" indent="0">
              <a:buNone/>
            </a:pPr>
            <a:r>
              <a:rPr lang="en-GB" dirty="0" smtClean="0">
                <a:latin typeface="Sylfaen" panose="010A0502050306030303" pitchFamily="18" charset="0"/>
              </a:rPr>
              <a:t>Section B-Descriptive or narrative writing.</a:t>
            </a:r>
          </a:p>
          <a:p>
            <a:pPr marL="0" indent="0">
              <a:buNone/>
            </a:pPr>
            <a:endParaRPr lang="en-GB" dirty="0" smtClean="0">
              <a:latin typeface="Sylfaen" panose="010A0502050306030303" pitchFamily="18" charset="0"/>
            </a:endParaRPr>
          </a:p>
          <a:p>
            <a:r>
              <a:rPr lang="en-GB" dirty="0" smtClean="0">
                <a:latin typeface="Sylfaen" panose="010A0502050306030303" pitchFamily="18" charset="0"/>
              </a:rPr>
              <a:t>Paper 2:</a:t>
            </a:r>
          </a:p>
          <a:p>
            <a:pPr marL="0" indent="0">
              <a:buNone/>
            </a:pPr>
            <a:r>
              <a:rPr lang="en-GB" dirty="0" smtClean="0">
                <a:latin typeface="Sylfaen" panose="010A0502050306030303" pitchFamily="18" charset="0"/>
              </a:rPr>
              <a:t>Section A- Reading- non fiction.</a:t>
            </a:r>
          </a:p>
          <a:p>
            <a:pPr marL="0" indent="0">
              <a:buNone/>
            </a:pPr>
            <a:r>
              <a:rPr lang="en-GB" dirty="0" smtClean="0">
                <a:latin typeface="Sylfaen" panose="010A0502050306030303" pitchFamily="18" charset="0"/>
              </a:rPr>
              <a:t>Section B- Transactional writing.</a:t>
            </a:r>
          </a:p>
          <a:p>
            <a:pPr marL="0" indent="0">
              <a:buNone/>
            </a:pPr>
            <a:endParaRPr lang="en-GB" dirty="0">
              <a:latin typeface="Sylfaen" panose="010A0502050306030303" pitchFamily="18" charset="0"/>
            </a:endParaRPr>
          </a:p>
        </p:txBody>
      </p:sp>
      <p:pic>
        <p:nvPicPr>
          <p:cNvPr id="7"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2655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Autofit/>
          </a:bodyPr>
          <a:lstStyle/>
          <a:p>
            <a:r>
              <a:rPr lang="en-GB" sz="2000" dirty="0" smtClean="0">
                <a:latin typeface="Sylfaen" panose="010A0502050306030303" pitchFamily="18" charset="0"/>
              </a:rPr>
              <a:t>Literature- Paper 1.</a:t>
            </a:r>
            <a:br>
              <a:rPr lang="en-GB" sz="2000" dirty="0" smtClean="0">
                <a:latin typeface="Sylfaen" panose="010A0502050306030303" pitchFamily="18" charset="0"/>
              </a:rPr>
            </a:br>
            <a:r>
              <a:rPr lang="en-GB" sz="2000" dirty="0" smtClean="0">
                <a:latin typeface="Sylfaen" panose="010A0502050306030303" pitchFamily="18" charset="0"/>
              </a:rPr>
              <a:t> Shakespeare and 19</a:t>
            </a:r>
            <a:r>
              <a:rPr lang="en-GB" sz="2000" baseline="30000" dirty="0" smtClean="0">
                <a:latin typeface="Sylfaen" panose="010A0502050306030303" pitchFamily="18" charset="0"/>
              </a:rPr>
              <a:t>th</a:t>
            </a:r>
            <a:r>
              <a:rPr lang="en-GB" sz="2000" dirty="0" smtClean="0">
                <a:latin typeface="Sylfaen" panose="010A0502050306030303" pitchFamily="18" charset="0"/>
              </a:rPr>
              <a:t> Century novel. </a:t>
            </a:r>
            <a:br>
              <a:rPr lang="en-GB" sz="2000" dirty="0" smtClean="0">
                <a:latin typeface="Sylfaen" panose="010A0502050306030303" pitchFamily="18" charset="0"/>
              </a:rPr>
            </a:br>
            <a:r>
              <a:rPr lang="en-GB" sz="2000" dirty="0" smtClean="0">
                <a:latin typeface="Sylfaen" panose="010A0502050306030303" pitchFamily="18" charset="0"/>
              </a:rPr>
              <a:t>One hour and 45 minutes</a:t>
            </a:r>
            <a:br>
              <a:rPr lang="en-GB" sz="2000" dirty="0" smtClean="0">
                <a:latin typeface="Sylfaen" panose="010A0502050306030303" pitchFamily="18" charset="0"/>
              </a:rPr>
            </a:br>
            <a:r>
              <a:rPr lang="en-GB" sz="2000" dirty="0" smtClean="0">
                <a:latin typeface="Sylfaen" panose="010A0502050306030303" pitchFamily="18" charset="0"/>
              </a:rPr>
              <a:t>This exam is closed book.</a:t>
            </a:r>
            <a:endParaRPr lang="en-GB" sz="2000" dirty="0">
              <a:latin typeface="Sylfaen" panose="010A0502050306030303" pitchFamily="18" charset="0"/>
            </a:endParaRPr>
          </a:p>
        </p:txBody>
      </p:sp>
      <p:sp>
        <p:nvSpPr>
          <p:cNvPr id="3" name="Content Placeholder 2"/>
          <p:cNvSpPr>
            <a:spLocks noGrp="1"/>
          </p:cNvSpPr>
          <p:nvPr>
            <p:ph sz="half" idx="1"/>
          </p:nvPr>
        </p:nvSpPr>
        <p:spPr/>
        <p:txBody>
          <a:bodyPr>
            <a:normAutofit fontScale="92500" lnSpcReduction="20000"/>
          </a:bodyPr>
          <a:lstStyle/>
          <a:p>
            <a:pPr marL="0" indent="0">
              <a:buNone/>
            </a:pPr>
            <a:endParaRPr lang="en-GB" sz="2600" dirty="0" smtClean="0">
              <a:latin typeface="Sylfaen" panose="010A0502050306030303" pitchFamily="18" charset="0"/>
            </a:endParaRPr>
          </a:p>
          <a:p>
            <a:pPr marL="0" indent="0">
              <a:buNone/>
            </a:pPr>
            <a:r>
              <a:rPr lang="en-GB" sz="2600" dirty="0" smtClean="0">
                <a:latin typeface="Sylfaen" panose="010A0502050306030303" pitchFamily="18" charset="0"/>
              </a:rPr>
              <a:t>Section A- Shakespeare</a:t>
            </a:r>
          </a:p>
          <a:p>
            <a:pPr marL="0" indent="0">
              <a:buNone/>
            </a:pPr>
            <a:endParaRPr lang="en-GB" dirty="0">
              <a:latin typeface="Sylfaen" panose="010A0502050306030303" pitchFamily="18" charset="0"/>
            </a:endParaRPr>
          </a:p>
          <a:p>
            <a:pPr marL="0" indent="0">
              <a:buNone/>
            </a:pPr>
            <a:r>
              <a:rPr lang="en-GB" dirty="0" smtClean="0">
                <a:latin typeface="Sylfaen" panose="010A0502050306030303" pitchFamily="18" charset="0"/>
              </a:rPr>
              <a:t>Students are asked to write in detail about an extract from the play and then write about the play as a whole.</a:t>
            </a:r>
          </a:p>
          <a:p>
            <a:pPr marL="0" indent="0">
              <a:buNone/>
            </a:pPr>
            <a:r>
              <a:rPr lang="en-GB" dirty="0" smtClean="0">
                <a:latin typeface="Sylfaen" panose="010A0502050306030303" pitchFamily="18" charset="0"/>
              </a:rPr>
              <a:t>Students sitting the exam will have studied one play from: Macbeth, Romeo and Juliet, Much Ado About Nothing.</a:t>
            </a:r>
          </a:p>
        </p:txBody>
      </p:sp>
      <p:sp>
        <p:nvSpPr>
          <p:cNvPr id="4" name="Content Placeholder 3"/>
          <p:cNvSpPr>
            <a:spLocks noGrp="1"/>
          </p:cNvSpPr>
          <p:nvPr>
            <p:ph sz="half" idx="2"/>
          </p:nvPr>
        </p:nvSpPr>
        <p:spPr/>
        <p:txBody>
          <a:bodyPr>
            <a:normAutofit fontScale="92500" lnSpcReduction="20000"/>
          </a:bodyPr>
          <a:lstStyle/>
          <a:p>
            <a:pPr marL="0" indent="0">
              <a:buNone/>
            </a:pPr>
            <a:endParaRPr lang="en-GB" sz="2600" dirty="0" smtClean="0">
              <a:latin typeface="Sylfaen" panose="010A0502050306030303" pitchFamily="18" charset="0"/>
            </a:endParaRPr>
          </a:p>
          <a:p>
            <a:pPr marL="0" indent="0">
              <a:buNone/>
            </a:pPr>
            <a:r>
              <a:rPr lang="en-GB" sz="2600" dirty="0" smtClean="0">
                <a:latin typeface="Sylfaen" panose="010A0502050306030303" pitchFamily="18" charset="0"/>
              </a:rPr>
              <a:t>Section B- 19</a:t>
            </a:r>
            <a:r>
              <a:rPr lang="en-GB" sz="2600" baseline="30000" dirty="0" smtClean="0">
                <a:latin typeface="Sylfaen" panose="010A0502050306030303" pitchFamily="18" charset="0"/>
              </a:rPr>
              <a:t>th</a:t>
            </a:r>
            <a:r>
              <a:rPr lang="en-GB" sz="2600" dirty="0" smtClean="0">
                <a:latin typeface="Sylfaen" panose="010A0502050306030303" pitchFamily="18" charset="0"/>
              </a:rPr>
              <a:t> Century novel</a:t>
            </a:r>
          </a:p>
          <a:p>
            <a:pPr marL="0" indent="0">
              <a:buNone/>
            </a:pPr>
            <a:endParaRPr lang="en-GB" sz="2600" dirty="0" smtClean="0">
              <a:latin typeface="Sylfaen" panose="010A0502050306030303" pitchFamily="18" charset="0"/>
            </a:endParaRPr>
          </a:p>
          <a:p>
            <a:pPr marL="0" indent="0">
              <a:buNone/>
            </a:pPr>
            <a:r>
              <a:rPr lang="en-GB" dirty="0" smtClean="0">
                <a:latin typeface="Sylfaen" panose="010A0502050306030303" pitchFamily="18" charset="0"/>
              </a:rPr>
              <a:t>Students </a:t>
            </a:r>
            <a:r>
              <a:rPr lang="en-GB" dirty="0">
                <a:latin typeface="Sylfaen" panose="010A0502050306030303" pitchFamily="18" charset="0"/>
              </a:rPr>
              <a:t>are asked to write in detail about an extract from the </a:t>
            </a:r>
            <a:r>
              <a:rPr lang="en-GB" dirty="0" smtClean="0">
                <a:latin typeface="Sylfaen" panose="010A0502050306030303" pitchFamily="18" charset="0"/>
              </a:rPr>
              <a:t>novel </a:t>
            </a:r>
            <a:r>
              <a:rPr lang="en-GB" dirty="0">
                <a:latin typeface="Sylfaen" panose="010A0502050306030303" pitchFamily="18" charset="0"/>
              </a:rPr>
              <a:t>and then write about the </a:t>
            </a:r>
            <a:r>
              <a:rPr lang="en-GB" dirty="0" smtClean="0">
                <a:latin typeface="Sylfaen" panose="010A0502050306030303" pitchFamily="18" charset="0"/>
              </a:rPr>
              <a:t>novel </a:t>
            </a:r>
            <a:r>
              <a:rPr lang="en-GB" dirty="0">
                <a:latin typeface="Sylfaen" panose="010A0502050306030303" pitchFamily="18" charset="0"/>
              </a:rPr>
              <a:t>as a whole.</a:t>
            </a:r>
          </a:p>
          <a:p>
            <a:pPr marL="0" indent="0">
              <a:buNone/>
            </a:pPr>
            <a:r>
              <a:rPr lang="en-GB" dirty="0">
                <a:latin typeface="Sylfaen" panose="010A0502050306030303" pitchFamily="18" charset="0"/>
              </a:rPr>
              <a:t>Students sitting the exam </a:t>
            </a:r>
            <a:r>
              <a:rPr lang="en-GB" dirty="0" smtClean="0">
                <a:latin typeface="Sylfaen" panose="010A0502050306030303" pitchFamily="18" charset="0"/>
              </a:rPr>
              <a:t>will </a:t>
            </a:r>
            <a:r>
              <a:rPr lang="en-GB" dirty="0">
                <a:latin typeface="Sylfaen" panose="010A0502050306030303" pitchFamily="18" charset="0"/>
              </a:rPr>
              <a:t>have studied one </a:t>
            </a:r>
            <a:r>
              <a:rPr lang="en-GB" dirty="0" smtClean="0">
                <a:latin typeface="Sylfaen" panose="010A0502050306030303" pitchFamily="18" charset="0"/>
              </a:rPr>
              <a:t>novel from: A Christmas Carol or Jekyll and Hyde.</a:t>
            </a:r>
            <a:endParaRPr lang="en-GB" dirty="0">
              <a:latin typeface="Sylfaen" panose="010A0502050306030303" pitchFamily="18" charset="0"/>
            </a:endParaRPr>
          </a:p>
        </p:txBody>
      </p:sp>
      <p:pic>
        <p:nvPicPr>
          <p:cNvPr id="5"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548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Sylfaen" panose="010A0502050306030303" pitchFamily="18" charset="0"/>
              </a:rPr>
              <a:t>What are the questions looking for?</a:t>
            </a:r>
            <a:endParaRPr lang="en-GB" dirty="0">
              <a:latin typeface="Sylfaen" panose="010A0502050306030303" pitchFamily="18" charset="0"/>
            </a:endParaRPr>
          </a:p>
        </p:txBody>
      </p:sp>
      <p:sp>
        <p:nvSpPr>
          <p:cNvPr id="3" name="Content Placeholder 2"/>
          <p:cNvSpPr>
            <a:spLocks noGrp="1"/>
          </p:cNvSpPr>
          <p:nvPr>
            <p:ph idx="1"/>
          </p:nvPr>
        </p:nvSpPr>
        <p:spPr/>
        <p:txBody>
          <a:bodyPr>
            <a:normAutofit fontScale="70000" lnSpcReduction="20000"/>
          </a:bodyPr>
          <a:lstStyle/>
          <a:p>
            <a:r>
              <a:rPr lang="en-GB" dirty="0" smtClean="0">
                <a:solidFill>
                  <a:srgbClr val="FF0000"/>
                </a:solidFill>
                <a:latin typeface="Sylfaen" panose="010A0502050306030303" pitchFamily="18" charset="0"/>
              </a:rPr>
              <a:t>Presents</a:t>
            </a:r>
            <a:r>
              <a:rPr lang="en-GB" dirty="0" smtClean="0">
                <a:latin typeface="Sylfaen" panose="010A0502050306030303" pitchFamily="18" charset="0"/>
              </a:rPr>
              <a:t>- how does the writer show us  the character or theme?</a:t>
            </a:r>
          </a:p>
          <a:p>
            <a:r>
              <a:rPr lang="en-GB" dirty="0" smtClean="0">
                <a:solidFill>
                  <a:srgbClr val="FF0000"/>
                </a:solidFill>
                <a:latin typeface="Sylfaen" panose="010A0502050306030303" pitchFamily="18" charset="0"/>
              </a:rPr>
              <a:t>Language/Influences</a:t>
            </a:r>
            <a:r>
              <a:rPr lang="en-GB" dirty="0" smtClean="0">
                <a:latin typeface="Sylfaen" panose="010A0502050306030303" pitchFamily="18" charset="0"/>
              </a:rPr>
              <a:t>- what words or phrases are really effective in making you feel a certain way about the character or theme? Certainly talk about language techniques like metaphors, similes, personification but also just talk about what an actual word means. What thought does it create? How does the reader respond?</a:t>
            </a:r>
          </a:p>
          <a:p>
            <a:r>
              <a:rPr lang="en-GB" dirty="0" smtClean="0">
                <a:solidFill>
                  <a:srgbClr val="FF0000"/>
                </a:solidFill>
                <a:latin typeface="Sylfaen" panose="010A0502050306030303" pitchFamily="18" charset="0"/>
              </a:rPr>
              <a:t>Structure-</a:t>
            </a:r>
            <a:r>
              <a:rPr lang="en-GB" dirty="0" smtClean="0">
                <a:latin typeface="Sylfaen" panose="010A0502050306030303" pitchFamily="18" charset="0"/>
              </a:rPr>
              <a:t> How has the writer shaped their writing to influence the response of the reader?</a:t>
            </a:r>
          </a:p>
          <a:p>
            <a:r>
              <a:rPr lang="en-GB" dirty="0" smtClean="0">
                <a:solidFill>
                  <a:srgbClr val="FF0000"/>
                </a:solidFill>
                <a:latin typeface="Sylfaen" panose="010A0502050306030303" pitchFamily="18" charset="0"/>
              </a:rPr>
              <a:t>Context</a:t>
            </a:r>
            <a:r>
              <a:rPr lang="en-GB" dirty="0" smtClean="0">
                <a:latin typeface="Sylfaen" panose="010A0502050306030303" pitchFamily="18" charset="0"/>
              </a:rPr>
              <a:t>- What influences have there been on the writer? Why do characters behave the way they do? How does the reader respond?</a:t>
            </a:r>
          </a:p>
          <a:p>
            <a:r>
              <a:rPr lang="en-GB" dirty="0" smtClean="0">
                <a:latin typeface="Sylfaen" panose="010A0502050306030303" pitchFamily="18" charset="0"/>
              </a:rPr>
              <a:t>Make sure you are focussed on the </a:t>
            </a:r>
            <a:r>
              <a:rPr lang="en-GB" dirty="0" smtClean="0">
                <a:solidFill>
                  <a:srgbClr val="FF0000"/>
                </a:solidFill>
                <a:latin typeface="Sylfaen" panose="010A0502050306030303" pitchFamily="18" charset="0"/>
              </a:rPr>
              <a:t>key area </a:t>
            </a:r>
            <a:r>
              <a:rPr lang="en-GB" dirty="0" smtClean="0">
                <a:latin typeface="Sylfaen" panose="010A0502050306030303" pitchFamily="18" charset="0"/>
              </a:rPr>
              <a:t>the examiner is looking for.</a:t>
            </a:r>
          </a:p>
          <a:p>
            <a:endParaRPr lang="en-GB" dirty="0" smtClean="0">
              <a:latin typeface="Sylfaen" panose="010A0502050306030303" pitchFamily="18" charset="0"/>
            </a:endParaRPr>
          </a:p>
          <a:p>
            <a:endParaRPr lang="en-GB" dirty="0">
              <a:latin typeface="Sylfaen" panose="010A0502050306030303" pitchFamily="18" charset="0"/>
            </a:endParaRPr>
          </a:p>
          <a:p>
            <a:endParaRPr lang="en-GB" dirty="0"/>
          </a:p>
        </p:txBody>
      </p:sp>
      <p:pic>
        <p:nvPicPr>
          <p:cNvPr id="4"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9935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normAutofit/>
          </a:bodyPr>
          <a:lstStyle/>
          <a:p>
            <a:r>
              <a:rPr lang="en-GB" sz="3200" dirty="0" smtClean="0">
                <a:latin typeface="Sylfaen" panose="010A0502050306030303" pitchFamily="18" charset="0"/>
              </a:rPr>
              <a:t>Shakespeare</a:t>
            </a:r>
            <a:r>
              <a:rPr lang="en-GB" sz="3200" dirty="0">
                <a:latin typeface="Sylfaen" panose="010A0502050306030303" pitchFamily="18" charset="0"/>
              </a:rPr>
              <a:t/>
            </a:r>
            <a:br>
              <a:rPr lang="en-GB" sz="3200" dirty="0">
                <a:latin typeface="Sylfaen" panose="010A0502050306030303" pitchFamily="18" charset="0"/>
              </a:rPr>
            </a:br>
            <a:endParaRPr lang="en-GB" sz="3200" dirty="0"/>
          </a:p>
        </p:txBody>
      </p:sp>
      <p:pic>
        <p:nvPicPr>
          <p:cNvPr id="7" name="Content Placeholder 6"/>
          <p:cNvPicPr>
            <a:picLocks noGrp="1"/>
          </p:cNvPicPr>
          <p:nvPr>
            <p:ph idx="1"/>
          </p:nvPr>
        </p:nvPicPr>
        <p:blipFill rotWithShape="1">
          <a:blip r:embed="rId3"/>
          <a:srcRect l="17129" t="11309" r="17682" b="4656"/>
          <a:stretch/>
        </p:blipFill>
        <p:spPr bwMode="auto">
          <a:xfrm>
            <a:off x="539552" y="1052736"/>
            <a:ext cx="7560840" cy="50734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10393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normAutofit/>
          </a:bodyPr>
          <a:lstStyle/>
          <a:p>
            <a:r>
              <a:rPr lang="en-GB" sz="3200" dirty="0" smtClean="0">
                <a:latin typeface="Sylfaen" panose="010A0502050306030303" pitchFamily="18" charset="0"/>
              </a:rPr>
              <a:t>19</a:t>
            </a:r>
            <a:r>
              <a:rPr lang="en-GB" sz="3200" baseline="30000" dirty="0" smtClean="0">
                <a:latin typeface="Sylfaen" panose="010A0502050306030303" pitchFamily="18" charset="0"/>
              </a:rPr>
              <a:t>th</a:t>
            </a:r>
            <a:r>
              <a:rPr lang="en-GB" sz="3200" dirty="0" smtClean="0">
                <a:latin typeface="Sylfaen" panose="010A0502050306030303" pitchFamily="18" charset="0"/>
              </a:rPr>
              <a:t> Century novel</a:t>
            </a:r>
            <a:r>
              <a:rPr lang="en-GB" sz="3200" dirty="0">
                <a:latin typeface="Sylfaen" panose="010A0502050306030303" pitchFamily="18" charset="0"/>
              </a:rPr>
              <a:t/>
            </a:r>
            <a:br>
              <a:rPr lang="en-GB" sz="3200" dirty="0">
                <a:latin typeface="Sylfaen" panose="010A0502050306030303" pitchFamily="18" charset="0"/>
              </a:rPr>
            </a:br>
            <a:endParaRPr lang="en-GB" sz="3200" dirty="0"/>
          </a:p>
        </p:txBody>
      </p:sp>
      <p:pic>
        <p:nvPicPr>
          <p:cNvPr id="7" name="Content Placeholder 6"/>
          <p:cNvPicPr>
            <a:picLocks noGrp="1"/>
          </p:cNvPicPr>
          <p:nvPr>
            <p:ph idx="1"/>
          </p:nvPr>
        </p:nvPicPr>
        <p:blipFill rotWithShape="1">
          <a:blip r:embed="rId3"/>
          <a:srcRect l="17961" t="10199" r="15521" b="5543"/>
          <a:stretch/>
        </p:blipFill>
        <p:spPr bwMode="auto">
          <a:xfrm>
            <a:off x="899592" y="836712"/>
            <a:ext cx="7344816" cy="568863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395073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dirty="0" smtClean="0">
                <a:latin typeface="Sylfaen" panose="010A0502050306030303" pitchFamily="18" charset="0"/>
              </a:rPr>
              <a:t>Literature- Paper 2. </a:t>
            </a:r>
            <a:br>
              <a:rPr lang="en-GB" sz="2000" dirty="0" smtClean="0">
                <a:latin typeface="Sylfaen" panose="010A0502050306030303" pitchFamily="18" charset="0"/>
              </a:rPr>
            </a:br>
            <a:r>
              <a:rPr lang="en-GB" sz="2000" dirty="0" smtClean="0">
                <a:latin typeface="Sylfaen" panose="010A0502050306030303" pitchFamily="18" charset="0"/>
              </a:rPr>
              <a:t>Modern texts and poetry. </a:t>
            </a:r>
            <a:br>
              <a:rPr lang="en-GB" sz="2000" dirty="0" smtClean="0">
                <a:latin typeface="Sylfaen" panose="010A0502050306030303" pitchFamily="18" charset="0"/>
              </a:rPr>
            </a:br>
            <a:r>
              <a:rPr lang="en-GB" sz="2000" dirty="0" smtClean="0">
                <a:latin typeface="Sylfaen" panose="010A0502050306030303" pitchFamily="18" charset="0"/>
              </a:rPr>
              <a:t>2 hours and 15 minutes.</a:t>
            </a:r>
            <a:br>
              <a:rPr lang="en-GB" sz="2000" dirty="0" smtClean="0">
                <a:latin typeface="Sylfaen" panose="010A0502050306030303" pitchFamily="18" charset="0"/>
              </a:rPr>
            </a:br>
            <a:r>
              <a:rPr lang="en-GB" sz="2000" dirty="0" smtClean="0">
                <a:latin typeface="Sylfaen" panose="010A0502050306030303" pitchFamily="18" charset="0"/>
              </a:rPr>
              <a:t>This exam is closed book.</a:t>
            </a:r>
            <a:endParaRPr lang="en-GB" sz="2000" dirty="0">
              <a:latin typeface="Sylfaen" panose="010A0502050306030303" pitchFamily="18" charset="0"/>
            </a:endParaRPr>
          </a:p>
        </p:txBody>
      </p:sp>
      <p:sp>
        <p:nvSpPr>
          <p:cNvPr id="3" name="Content Placeholder 2"/>
          <p:cNvSpPr>
            <a:spLocks noGrp="1"/>
          </p:cNvSpPr>
          <p:nvPr>
            <p:ph sz="half" idx="1"/>
          </p:nvPr>
        </p:nvSpPr>
        <p:spPr/>
        <p:txBody>
          <a:bodyPr>
            <a:normAutofit fontScale="77500" lnSpcReduction="20000"/>
          </a:bodyPr>
          <a:lstStyle/>
          <a:p>
            <a:pPr marL="0" indent="0">
              <a:buNone/>
            </a:pPr>
            <a:r>
              <a:rPr lang="en-GB" sz="2600" dirty="0" smtClean="0">
                <a:latin typeface="Sylfaen" panose="010A0502050306030303" pitchFamily="18" charset="0"/>
              </a:rPr>
              <a:t>Section A- Modern texts</a:t>
            </a:r>
          </a:p>
          <a:p>
            <a:pPr marL="0" indent="0">
              <a:buNone/>
            </a:pPr>
            <a:endParaRPr lang="en-GB" dirty="0">
              <a:latin typeface="Sylfaen" panose="010A0502050306030303" pitchFamily="18" charset="0"/>
            </a:endParaRPr>
          </a:p>
          <a:p>
            <a:pPr marL="0" indent="0">
              <a:buNone/>
            </a:pPr>
            <a:r>
              <a:rPr lang="en-GB" dirty="0" smtClean="0">
                <a:latin typeface="Sylfaen" panose="010A0502050306030303" pitchFamily="18" charset="0"/>
              </a:rPr>
              <a:t>Students answer one essay question from a choice of two.</a:t>
            </a:r>
          </a:p>
          <a:p>
            <a:pPr marL="0" indent="0">
              <a:buNone/>
            </a:pPr>
            <a:endParaRPr lang="en-GB" dirty="0">
              <a:latin typeface="Sylfaen" panose="010A0502050306030303" pitchFamily="18" charset="0"/>
            </a:endParaRPr>
          </a:p>
          <a:p>
            <a:pPr marL="0" indent="0">
              <a:buNone/>
            </a:pPr>
            <a:endParaRPr lang="en-GB" dirty="0" smtClean="0">
              <a:latin typeface="Sylfaen" panose="010A0502050306030303" pitchFamily="18" charset="0"/>
            </a:endParaRPr>
          </a:p>
          <a:p>
            <a:pPr marL="0" indent="0">
              <a:buNone/>
            </a:pPr>
            <a:r>
              <a:rPr lang="en-GB" dirty="0" smtClean="0">
                <a:latin typeface="Sylfaen" panose="010A0502050306030303" pitchFamily="18" charset="0"/>
              </a:rPr>
              <a:t>Students sitting the exam next summer will have studied one play or prose text from: Lord of the </a:t>
            </a:r>
            <a:r>
              <a:rPr lang="en-GB" smtClean="0">
                <a:latin typeface="Sylfaen" panose="010A0502050306030303" pitchFamily="18" charset="0"/>
              </a:rPr>
              <a:t>Flies, </a:t>
            </a:r>
            <a:r>
              <a:rPr lang="en-GB" dirty="0" smtClean="0">
                <a:latin typeface="Sylfaen" panose="010A0502050306030303" pitchFamily="18" charset="0"/>
              </a:rPr>
              <a:t>An Inspector Calls, Blood Brothers.</a:t>
            </a:r>
          </a:p>
        </p:txBody>
      </p:sp>
      <p:sp>
        <p:nvSpPr>
          <p:cNvPr id="4" name="Content Placeholder 3"/>
          <p:cNvSpPr>
            <a:spLocks noGrp="1"/>
          </p:cNvSpPr>
          <p:nvPr>
            <p:ph sz="half" idx="2"/>
          </p:nvPr>
        </p:nvSpPr>
        <p:spPr/>
        <p:txBody>
          <a:bodyPr>
            <a:normAutofit fontScale="77500" lnSpcReduction="20000"/>
          </a:bodyPr>
          <a:lstStyle/>
          <a:p>
            <a:pPr marL="0" indent="0">
              <a:buNone/>
            </a:pPr>
            <a:r>
              <a:rPr lang="en-GB" sz="2600" dirty="0" smtClean="0">
                <a:latin typeface="Sylfaen" panose="010A0502050306030303" pitchFamily="18" charset="0"/>
              </a:rPr>
              <a:t>Section B- Poetry</a:t>
            </a:r>
          </a:p>
          <a:p>
            <a:pPr marL="0" indent="0">
              <a:buNone/>
            </a:pPr>
            <a:endParaRPr lang="en-GB" sz="2600" dirty="0" smtClean="0">
              <a:latin typeface="Sylfaen" panose="010A0502050306030303" pitchFamily="18" charset="0"/>
            </a:endParaRPr>
          </a:p>
          <a:p>
            <a:pPr marL="0" indent="0">
              <a:buNone/>
            </a:pPr>
            <a:r>
              <a:rPr lang="en-GB" dirty="0" smtClean="0">
                <a:latin typeface="Sylfaen" panose="010A0502050306030303" pitchFamily="18" charset="0"/>
              </a:rPr>
              <a:t>Students will answer one comparative question on a named poem (printed) and another of their choice from the anthology.</a:t>
            </a:r>
          </a:p>
          <a:p>
            <a:pPr marL="0" indent="0">
              <a:buNone/>
            </a:pPr>
            <a:endParaRPr lang="en-GB" dirty="0">
              <a:latin typeface="Sylfaen" panose="010A0502050306030303" pitchFamily="18" charset="0"/>
            </a:endParaRPr>
          </a:p>
          <a:p>
            <a:pPr marL="0" indent="0">
              <a:buNone/>
            </a:pPr>
            <a:r>
              <a:rPr lang="en-GB" dirty="0" smtClean="0">
                <a:latin typeface="Sylfaen" panose="010A0502050306030303" pitchFamily="18" charset="0"/>
              </a:rPr>
              <a:t>Section C- Unseen poetry</a:t>
            </a:r>
            <a:endParaRPr lang="en-GB" dirty="0">
              <a:latin typeface="Sylfaen" panose="010A0502050306030303" pitchFamily="18" charset="0"/>
            </a:endParaRPr>
          </a:p>
          <a:p>
            <a:pPr marL="0" indent="0">
              <a:buNone/>
            </a:pPr>
            <a:r>
              <a:rPr lang="en-GB" dirty="0">
                <a:latin typeface="Sylfaen" panose="010A0502050306030303" pitchFamily="18" charset="0"/>
              </a:rPr>
              <a:t>Students </a:t>
            </a:r>
            <a:r>
              <a:rPr lang="en-GB" dirty="0" smtClean="0">
                <a:latin typeface="Sylfaen" panose="010A0502050306030303" pitchFamily="18" charset="0"/>
              </a:rPr>
              <a:t>will answer one question on one unseen poem and one other question comparing the first unseen poem with a second unseen poem.</a:t>
            </a:r>
            <a:endParaRPr lang="en-GB" dirty="0">
              <a:latin typeface="Sylfaen" panose="010A0502050306030303" pitchFamily="18" charset="0"/>
            </a:endParaRPr>
          </a:p>
        </p:txBody>
      </p:sp>
      <p:pic>
        <p:nvPicPr>
          <p:cNvPr id="5"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5646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normAutofit/>
          </a:bodyPr>
          <a:lstStyle/>
          <a:p>
            <a:r>
              <a:rPr lang="en-GB" sz="3200" dirty="0" smtClean="0">
                <a:latin typeface="Sylfaen" panose="010A0502050306030303" pitchFamily="18" charset="0"/>
              </a:rPr>
              <a:t>Modern text</a:t>
            </a:r>
            <a:r>
              <a:rPr lang="en-GB" sz="3200" dirty="0">
                <a:latin typeface="Sylfaen" panose="010A0502050306030303" pitchFamily="18" charset="0"/>
              </a:rPr>
              <a:t/>
            </a:r>
            <a:br>
              <a:rPr lang="en-GB" sz="3200" dirty="0">
                <a:latin typeface="Sylfaen" panose="010A0502050306030303" pitchFamily="18" charset="0"/>
              </a:rPr>
            </a:br>
            <a:endParaRPr lang="en-GB" sz="3200" dirty="0"/>
          </a:p>
        </p:txBody>
      </p:sp>
      <p:pic>
        <p:nvPicPr>
          <p:cNvPr id="8" name="Content Placeholder 7"/>
          <p:cNvPicPr>
            <a:picLocks noGrp="1"/>
          </p:cNvPicPr>
          <p:nvPr>
            <p:ph idx="1"/>
          </p:nvPr>
        </p:nvPicPr>
        <p:blipFill rotWithShape="1">
          <a:blip r:embed="rId3"/>
          <a:srcRect l="4325" t="10421" r="3048" b="5100"/>
          <a:stretch/>
        </p:blipFill>
        <p:spPr bwMode="auto">
          <a:xfrm>
            <a:off x="683568" y="1052736"/>
            <a:ext cx="7920880" cy="51125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46484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normAutofit/>
          </a:bodyPr>
          <a:lstStyle/>
          <a:p>
            <a:r>
              <a:rPr lang="en-GB" sz="3200" dirty="0" smtClean="0">
                <a:latin typeface="Sylfaen" panose="010A0502050306030303" pitchFamily="18" charset="0"/>
              </a:rPr>
              <a:t>Poetry</a:t>
            </a:r>
            <a:r>
              <a:rPr lang="en-GB" sz="3200" dirty="0">
                <a:latin typeface="Sylfaen" panose="010A0502050306030303" pitchFamily="18" charset="0"/>
              </a:rPr>
              <a:t/>
            </a:r>
            <a:br>
              <a:rPr lang="en-GB" sz="3200" dirty="0">
                <a:latin typeface="Sylfaen" panose="010A0502050306030303" pitchFamily="18" charset="0"/>
              </a:rPr>
            </a:br>
            <a:endParaRPr lang="en-GB" sz="3200" dirty="0"/>
          </a:p>
        </p:txBody>
      </p:sp>
      <p:pic>
        <p:nvPicPr>
          <p:cNvPr id="7" name="Content Placeholder 6"/>
          <p:cNvPicPr>
            <a:picLocks noGrp="1"/>
          </p:cNvPicPr>
          <p:nvPr>
            <p:ph idx="1"/>
          </p:nvPr>
        </p:nvPicPr>
        <p:blipFill rotWithShape="1">
          <a:blip r:embed="rId3"/>
          <a:srcRect l="4490" t="10644" r="2218" b="5543"/>
          <a:stretch/>
        </p:blipFill>
        <p:spPr bwMode="auto">
          <a:xfrm>
            <a:off x="755576" y="1052737"/>
            <a:ext cx="8136904" cy="485783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079394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p:txBody>
          <a:bodyPr>
            <a:normAutofit/>
          </a:bodyPr>
          <a:lstStyle/>
          <a:p>
            <a:r>
              <a:rPr lang="en-GB" sz="3200" dirty="0" smtClean="0">
                <a:latin typeface="Sylfaen" panose="010A0502050306030303" pitchFamily="18" charset="0"/>
              </a:rPr>
              <a:t>Unseen Poetry</a:t>
            </a:r>
            <a:endParaRPr lang="en-GB" sz="3200" dirty="0"/>
          </a:p>
        </p:txBody>
      </p:sp>
      <p:pic>
        <p:nvPicPr>
          <p:cNvPr id="8" name="Content Placeholder 7"/>
          <p:cNvPicPr>
            <a:picLocks noGrp="1"/>
          </p:cNvPicPr>
          <p:nvPr>
            <p:ph idx="1"/>
          </p:nvPr>
        </p:nvPicPr>
        <p:blipFill rotWithShape="1">
          <a:blip r:embed="rId3"/>
          <a:srcRect l="4989" t="57872" r="2051" b="21951"/>
          <a:stretch/>
        </p:blipFill>
        <p:spPr bwMode="auto">
          <a:xfrm>
            <a:off x="395536" y="1628800"/>
            <a:ext cx="8229600" cy="1339678"/>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4"/>
          <a:srcRect l="4490" t="62084" r="2218" b="13305"/>
          <a:stretch/>
        </p:blipFill>
        <p:spPr bwMode="auto">
          <a:xfrm>
            <a:off x="611560" y="2900362"/>
            <a:ext cx="8064895" cy="16087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333696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ylfaen" panose="010A0502050306030303" pitchFamily="18" charset="0"/>
              </a:rPr>
              <a:t>Revision Tips- Literature</a:t>
            </a:r>
            <a:endParaRPr lang="en-GB" dirty="0">
              <a:latin typeface="Sylfaen" panose="010A0502050306030303" pitchFamily="18" charset="0"/>
            </a:endParaRPr>
          </a:p>
        </p:txBody>
      </p:sp>
      <p:sp>
        <p:nvSpPr>
          <p:cNvPr id="3" name="Content Placeholder 2"/>
          <p:cNvSpPr>
            <a:spLocks noGrp="1"/>
          </p:cNvSpPr>
          <p:nvPr>
            <p:ph sz="half" idx="1"/>
          </p:nvPr>
        </p:nvSpPr>
        <p:spPr>
          <a:xfrm>
            <a:off x="457200" y="1600201"/>
            <a:ext cx="4038600" cy="3701008"/>
          </a:xfrm>
        </p:spPr>
        <p:txBody>
          <a:bodyPr>
            <a:normAutofit fontScale="77500" lnSpcReduction="20000"/>
          </a:bodyPr>
          <a:lstStyle/>
          <a:p>
            <a:pPr marL="0" indent="0" algn="ctr">
              <a:buNone/>
            </a:pPr>
            <a:r>
              <a:rPr lang="en-GB" u="sng" dirty="0" smtClean="0">
                <a:latin typeface="Sylfaen" panose="010A0502050306030303" pitchFamily="18" charset="0"/>
              </a:rPr>
              <a:t>Character:</a:t>
            </a:r>
          </a:p>
          <a:p>
            <a:pPr marL="0" indent="0">
              <a:buNone/>
            </a:pPr>
            <a:r>
              <a:rPr lang="en-GB" dirty="0" smtClean="0">
                <a:latin typeface="Sylfaen" panose="010A0502050306030303" pitchFamily="18" charset="0"/>
              </a:rPr>
              <a:t>Revise the roles each character plays in the text: </a:t>
            </a:r>
          </a:p>
          <a:p>
            <a:r>
              <a:rPr lang="en-GB" dirty="0" smtClean="0">
                <a:latin typeface="Sylfaen" panose="010A0502050306030303" pitchFamily="18" charset="0"/>
              </a:rPr>
              <a:t>What do we learn through their character? </a:t>
            </a:r>
          </a:p>
          <a:p>
            <a:r>
              <a:rPr lang="en-GB" dirty="0" smtClean="0">
                <a:latin typeface="Sylfaen" panose="010A0502050306030303" pitchFamily="18" charset="0"/>
              </a:rPr>
              <a:t>How do they interact with other characters?</a:t>
            </a:r>
          </a:p>
          <a:p>
            <a:r>
              <a:rPr lang="en-GB" dirty="0" smtClean="0">
                <a:latin typeface="Sylfaen" panose="010A0502050306030303" pitchFamily="18" charset="0"/>
              </a:rPr>
              <a:t>What themes do they relate to?</a:t>
            </a:r>
          </a:p>
          <a:p>
            <a:r>
              <a:rPr lang="en-GB" dirty="0" smtClean="0">
                <a:latin typeface="Sylfaen" panose="010A0502050306030303" pitchFamily="18" charset="0"/>
              </a:rPr>
              <a:t>How do they fit contextually?</a:t>
            </a:r>
          </a:p>
        </p:txBody>
      </p:sp>
      <p:sp>
        <p:nvSpPr>
          <p:cNvPr id="4" name="Content Placeholder 3"/>
          <p:cNvSpPr>
            <a:spLocks noGrp="1"/>
          </p:cNvSpPr>
          <p:nvPr>
            <p:ph sz="half" idx="2"/>
          </p:nvPr>
        </p:nvSpPr>
        <p:spPr>
          <a:xfrm>
            <a:off x="4648200" y="1600201"/>
            <a:ext cx="4038600" cy="3556992"/>
          </a:xfrm>
        </p:spPr>
        <p:txBody>
          <a:bodyPr>
            <a:normAutofit fontScale="77500" lnSpcReduction="20000"/>
          </a:bodyPr>
          <a:lstStyle/>
          <a:p>
            <a:pPr marL="0" indent="0" algn="ctr">
              <a:buNone/>
            </a:pPr>
            <a:r>
              <a:rPr lang="en-GB" u="sng" dirty="0" smtClean="0">
                <a:latin typeface="Sylfaen" panose="010A0502050306030303" pitchFamily="18" charset="0"/>
              </a:rPr>
              <a:t>Themes</a:t>
            </a:r>
          </a:p>
          <a:p>
            <a:pPr marL="0" indent="0">
              <a:buNone/>
            </a:pPr>
            <a:r>
              <a:rPr lang="en-GB" dirty="0" smtClean="0">
                <a:latin typeface="Sylfaen" panose="010A0502050306030303" pitchFamily="18" charset="0"/>
              </a:rPr>
              <a:t>Revise all the possible themes in each text:</a:t>
            </a:r>
          </a:p>
          <a:p>
            <a:r>
              <a:rPr lang="en-GB" dirty="0" smtClean="0">
                <a:latin typeface="Sylfaen" panose="010A0502050306030303" pitchFamily="18" charset="0"/>
              </a:rPr>
              <a:t>What is the theme?</a:t>
            </a:r>
          </a:p>
          <a:p>
            <a:r>
              <a:rPr lang="en-GB" dirty="0" smtClean="0">
                <a:latin typeface="Sylfaen" panose="010A0502050306030303" pitchFamily="18" charset="0"/>
              </a:rPr>
              <a:t>Which characters are involved?</a:t>
            </a:r>
          </a:p>
          <a:p>
            <a:r>
              <a:rPr lang="en-GB" dirty="0" smtClean="0">
                <a:latin typeface="Sylfaen" panose="010A0502050306030303" pitchFamily="18" charset="0"/>
              </a:rPr>
              <a:t>What is the writer’s intention in raising this theme?</a:t>
            </a:r>
          </a:p>
          <a:p>
            <a:r>
              <a:rPr lang="en-GB" dirty="0" smtClean="0">
                <a:latin typeface="Sylfaen" panose="010A0502050306030303" pitchFamily="18" charset="0"/>
              </a:rPr>
              <a:t>How does it relate to context?</a:t>
            </a:r>
            <a:endParaRPr lang="en-GB" dirty="0">
              <a:latin typeface="Sylfaen" panose="010A0502050306030303" pitchFamily="18" charset="0"/>
            </a:endParaRPr>
          </a:p>
        </p:txBody>
      </p:sp>
      <p:sp>
        <p:nvSpPr>
          <p:cNvPr id="5" name="TextBox 4"/>
          <p:cNvSpPr txBox="1"/>
          <p:nvPr/>
        </p:nvSpPr>
        <p:spPr>
          <a:xfrm>
            <a:off x="326620" y="4869160"/>
            <a:ext cx="8640960" cy="1477328"/>
          </a:xfrm>
          <a:prstGeom prst="rect">
            <a:avLst/>
          </a:prstGeom>
          <a:noFill/>
        </p:spPr>
        <p:txBody>
          <a:bodyPr wrap="square" rtlCol="0">
            <a:spAutoFit/>
          </a:bodyPr>
          <a:lstStyle/>
          <a:p>
            <a:r>
              <a:rPr lang="en-GB" dirty="0" smtClean="0">
                <a:latin typeface="Sylfaen" panose="010A0502050306030303" pitchFamily="18" charset="0"/>
              </a:rPr>
              <a:t>How does the writer use language in the extract and the wider text? Be able to identify the terminology and discuss the effect of it.</a:t>
            </a:r>
          </a:p>
          <a:p>
            <a:r>
              <a:rPr lang="en-GB" dirty="0" smtClean="0">
                <a:latin typeface="Sylfaen" panose="010A0502050306030303" pitchFamily="18" charset="0"/>
              </a:rPr>
              <a:t>How has the writer structured their work? Allocation of lines, sentence length and structure, overall structure, narrative voice and focus. How does the audience/reader respond.</a:t>
            </a:r>
            <a:endParaRPr lang="en-GB" dirty="0">
              <a:latin typeface="Sylfaen" panose="010A0502050306030303" pitchFamily="18" charset="0"/>
            </a:endParaRPr>
          </a:p>
        </p:txBody>
      </p:sp>
    </p:spTree>
    <p:extLst>
      <p:ext uri="{BB962C8B-B14F-4D97-AF65-F5344CB8AC3E}">
        <p14:creationId xmlns:p14="http://schemas.microsoft.com/office/powerpoint/2010/main" val="41517722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ylfaen" panose="010A0502050306030303" pitchFamily="18" charset="0"/>
              </a:rPr>
              <a:t>Revision Tips- Poetry</a:t>
            </a:r>
            <a:endParaRPr lang="en-GB" dirty="0">
              <a:latin typeface="Sylfaen" panose="010A0502050306030303" pitchFamily="18" charset="0"/>
            </a:endParaRPr>
          </a:p>
        </p:txBody>
      </p:sp>
      <p:sp>
        <p:nvSpPr>
          <p:cNvPr id="4" name="Content Placeholder 3"/>
          <p:cNvSpPr>
            <a:spLocks noGrp="1"/>
          </p:cNvSpPr>
          <p:nvPr>
            <p:ph sz="half" idx="2"/>
          </p:nvPr>
        </p:nvSpPr>
        <p:spPr>
          <a:xfrm>
            <a:off x="971600" y="1600201"/>
            <a:ext cx="7715200" cy="3556992"/>
          </a:xfrm>
        </p:spPr>
        <p:txBody>
          <a:bodyPr>
            <a:noAutofit/>
          </a:bodyPr>
          <a:lstStyle/>
          <a:p>
            <a:pPr marL="0" indent="0" algn="ctr">
              <a:buNone/>
            </a:pPr>
            <a:r>
              <a:rPr lang="en-GB" sz="2400" u="sng" dirty="0" smtClean="0">
                <a:latin typeface="Sylfaen" panose="010A0502050306030303" pitchFamily="18" charset="0"/>
              </a:rPr>
              <a:t>Linking</a:t>
            </a:r>
          </a:p>
          <a:p>
            <a:pPr marL="0" indent="0" algn="ctr">
              <a:buNone/>
            </a:pPr>
            <a:r>
              <a:rPr lang="en-GB" sz="2400" dirty="0" smtClean="0">
                <a:latin typeface="Sylfaen" panose="010A0502050306030303" pitchFamily="18" charset="0"/>
              </a:rPr>
              <a:t>Consider which poems you have studied link together by theme. Remember that a poem may link with more than one other poem. </a:t>
            </a:r>
          </a:p>
          <a:p>
            <a:pPr marL="0" indent="0" algn="ctr">
              <a:buNone/>
            </a:pPr>
            <a:endParaRPr lang="en-GB" sz="2400" u="sng" dirty="0">
              <a:latin typeface="Sylfaen" panose="010A0502050306030303" pitchFamily="18" charset="0"/>
            </a:endParaRPr>
          </a:p>
          <a:p>
            <a:pPr marL="0" indent="0" algn="ctr">
              <a:buNone/>
            </a:pPr>
            <a:r>
              <a:rPr lang="en-GB" sz="2400" u="sng" dirty="0" smtClean="0">
                <a:latin typeface="Sylfaen" panose="010A0502050306030303" pitchFamily="18" charset="0"/>
              </a:rPr>
              <a:t>Themes</a:t>
            </a:r>
          </a:p>
          <a:p>
            <a:pPr marL="0" indent="0">
              <a:buNone/>
            </a:pPr>
            <a:r>
              <a:rPr lang="en-GB" sz="2400" dirty="0" smtClean="0">
                <a:latin typeface="Sylfaen" panose="010A0502050306030303" pitchFamily="18" charset="0"/>
              </a:rPr>
              <a:t>Revise all the themes in each poem:</a:t>
            </a:r>
          </a:p>
          <a:p>
            <a:r>
              <a:rPr lang="en-GB" sz="2400" dirty="0" smtClean="0">
                <a:latin typeface="Sylfaen" panose="010A0502050306030303" pitchFamily="18" charset="0"/>
              </a:rPr>
              <a:t>What is the theme?</a:t>
            </a:r>
          </a:p>
          <a:p>
            <a:r>
              <a:rPr lang="en-GB" sz="2400" dirty="0" smtClean="0">
                <a:latin typeface="Sylfaen" panose="010A0502050306030303" pitchFamily="18" charset="0"/>
              </a:rPr>
              <a:t>What is the writer’s intention in raising this theme?</a:t>
            </a:r>
          </a:p>
          <a:p>
            <a:r>
              <a:rPr lang="en-GB" sz="2400" dirty="0">
                <a:latin typeface="Sylfaen" panose="010A0502050306030303" pitchFamily="18" charset="0"/>
              </a:rPr>
              <a:t>How does the writer use language in the </a:t>
            </a:r>
            <a:r>
              <a:rPr lang="en-GB" sz="2400" dirty="0" smtClean="0">
                <a:latin typeface="Sylfaen" panose="010A0502050306030303" pitchFamily="18" charset="0"/>
              </a:rPr>
              <a:t>poem? </a:t>
            </a:r>
            <a:r>
              <a:rPr lang="en-GB" sz="2400" dirty="0">
                <a:latin typeface="Sylfaen" panose="010A0502050306030303" pitchFamily="18" charset="0"/>
              </a:rPr>
              <a:t>Be able to identify the terminology and discuss the effect of it.</a:t>
            </a:r>
          </a:p>
          <a:p>
            <a:r>
              <a:rPr lang="en-GB" sz="2400" dirty="0">
                <a:latin typeface="Sylfaen" panose="010A0502050306030303" pitchFamily="18" charset="0"/>
              </a:rPr>
              <a:t>How has the writer structured their work? </a:t>
            </a:r>
            <a:endParaRPr lang="en-GB" sz="2400" dirty="0" smtClean="0">
              <a:latin typeface="Sylfaen" panose="010A0502050306030303" pitchFamily="18" charset="0"/>
            </a:endParaRPr>
          </a:p>
          <a:p>
            <a:pPr marL="0" indent="0">
              <a:buNone/>
            </a:pPr>
            <a:endParaRPr lang="en-GB" sz="2400" dirty="0">
              <a:latin typeface="Sylfaen" panose="010A0502050306030303" pitchFamily="18" charset="0"/>
            </a:endParaRPr>
          </a:p>
        </p:txBody>
      </p:sp>
    </p:spTree>
    <p:extLst>
      <p:ext uri="{BB962C8B-B14F-4D97-AF65-F5344CB8AC3E}">
        <p14:creationId xmlns:p14="http://schemas.microsoft.com/office/powerpoint/2010/main" val="207524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ylfaen" panose="010A0502050306030303" pitchFamily="18" charset="0"/>
              </a:rPr>
              <a:t>English Language</a:t>
            </a:r>
            <a:endParaRPr lang="en-GB" dirty="0">
              <a:latin typeface="Sylfaen" panose="010A0502050306030303" pitchFamily="18" charset="0"/>
            </a:endParaRPr>
          </a:p>
        </p:txBody>
      </p:sp>
    </p:spTree>
    <p:extLst>
      <p:ext uri="{BB962C8B-B14F-4D97-AF65-F5344CB8AC3E}">
        <p14:creationId xmlns:p14="http://schemas.microsoft.com/office/powerpoint/2010/main" val="20730140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dirty="0" smtClean="0">
                <a:latin typeface="Sylfaen" panose="010A0502050306030303" pitchFamily="18" charset="0"/>
              </a:rPr>
              <a:t>Language- Paper 1 </a:t>
            </a:r>
            <a:br>
              <a:rPr lang="en-GB" sz="2800" dirty="0" smtClean="0">
                <a:latin typeface="Sylfaen" panose="010A0502050306030303" pitchFamily="18" charset="0"/>
              </a:rPr>
            </a:br>
            <a:r>
              <a:rPr lang="en-GB" sz="2800" dirty="0" smtClean="0">
                <a:latin typeface="Sylfaen" panose="010A0502050306030303" pitchFamily="18" charset="0"/>
              </a:rPr>
              <a:t>Explorations in Creative Reading and Writing. </a:t>
            </a:r>
            <a:br>
              <a:rPr lang="en-GB" sz="2800" dirty="0" smtClean="0">
                <a:latin typeface="Sylfaen" panose="010A0502050306030303" pitchFamily="18" charset="0"/>
              </a:rPr>
            </a:br>
            <a:r>
              <a:rPr lang="en-GB" sz="2800" dirty="0" smtClean="0">
                <a:latin typeface="Sylfaen" panose="010A0502050306030303" pitchFamily="18" charset="0"/>
              </a:rPr>
              <a:t>1 hour and 45 minutes</a:t>
            </a:r>
            <a:endParaRPr lang="en-GB" sz="2800" dirty="0">
              <a:latin typeface="Sylfaen" panose="010A0502050306030303" pitchFamily="18" charset="0"/>
            </a:endParaRPr>
          </a:p>
        </p:txBody>
      </p:sp>
      <p:sp>
        <p:nvSpPr>
          <p:cNvPr id="3" name="Content Placeholder 2"/>
          <p:cNvSpPr>
            <a:spLocks noGrp="1"/>
          </p:cNvSpPr>
          <p:nvPr>
            <p:ph sz="half" idx="1"/>
          </p:nvPr>
        </p:nvSpPr>
        <p:spPr/>
        <p:txBody>
          <a:bodyPr>
            <a:normAutofit/>
          </a:bodyPr>
          <a:lstStyle/>
          <a:p>
            <a:pPr marL="0" indent="0">
              <a:buNone/>
            </a:pPr>
            <a:r>
              <a:rPr lang="en-GB" sz="2600" dirty="0" smtClean="0">
                <a:latin typeface="Sylfaen" panose="010A0502050306030303" pitchFamily="18" charset="0"/>
              </a:rPr>
              <a:t>Section A- Reading</a:t>
            </a:r>
          </a:p>
          <a:p>
            <a:pPr marL="0" indent="0">
              <a:buNone/>
            </a:pPr>
            <a:endParaRPr lang="en-GB" dirty="0">
              <a:latin typeface="Sylfaen" panose="010A0502050306030303" pitchFamily="18" charset="0"/>
            </a:endParaRPr>
          </a:p>
          <a:p>
            <a:pPr marL="0" indent="0">
              <a:buNone/>
            </a:pPr>
            <a:r>
              <a:rPr lang="en-GB" dirty="0" smtClean="0">
                <a:latin typeface="Sylfaen" panose="010A0502050306030303" pitchFamily="18" charset="0"/>
              </a:rPr>
              <a:t>Students respond to an extract from a fiction text. One short question, two longer questions, one extended question.</a:t>
            </a:r>
            <a:endParaRPr lang="en-GB" dirty="0">
              <a:latin typeface="Sylfaen" panose="010A0502050306030303" pitchFamily="18" charset="0"/>
            </a:endParaRPr>
          </a:p>
          <a:p>
            <a:pPr marL="0" indent="0">
              <a:buNone/>
            </a:pPr>
            <a:endParaRPr lang="en-GB" dirty="0" smtClean="0">
              <a:latin typeface="Sylfaen" panose="010A0502050306030303" pitchFamily="18" charset="0"/>
            </a:endParaRPr>
          </a:p>
          <a:p>
            <a:pPr marL="0" indent="0">
              <a:buNone/>
            </a:pPr>
            <a:endParaRPr lang="en-GB" dirty="0" smtClean="0">
              <a:latin typeface="Sylfaen" panose="010A0502050306030303" pitchFamily="18" charset="0"/>
            </a:endParaRPr>
          </a:p>
        </p:txBody>
      </p:sp>
      <p:sp>
        <p:nvSpPr>
          <p:cNvPr id="4" name="Content Placeholder 3"/>
          <p:cNvSpPr>
            <a:spLocks noGrp="1"/>
          </p:cNvSpPr>
          <p:nvPr>
            <p:ph sz="half" idx="2"/>
          </p:nvPr>
        </p:nvSpPr>
        <p:spPr/>
        <p:txBody>
          <a:bodyPr>
            <a:normAutofit/>
          </a:bodyPr>
          <a:lstStyle/>
          <a:p>
            <a:pPr marL="0" indent="0">
              <a:buNone/>
            </a:pPr>
            <a:r>
              <a:rPr lang="en-GB" dirty="0">
                <a:latin typeface="Sylfaen" panose="010A0502050306030303" pitchFamily="18" charset="0"/>
              </a:rPr>
              <a:t>Section B- </a:t>
            </a:r>
            <a:r>
              <a:rPr lang="en-GB" dirty="0" smtClean="0">
                <a:latin typeface="Sylfaen" panose="010A0502050306030303" pitchFamily="18" charset="0"/>
              </a:rPr>
              <a:t>Writing</a:t>
            </a:r>
          </a:p>
          <a:p>
            <a:pPr marL="0" indent="0">
              <a:buNone/>
            </a:pPr>
            <a:endParaRPr lang="en-GB" dirty="0">
              <a:latin typeface="Sylfaen" panose="010A0502050306030303" pitchFamily="18" charset="0"/>
            </a:endParaRPr>
          </a:p>
          <a:p>
            <a:pPr marL="0" indent="0">
              <a:buNone/>
            </a:pPr>
            <a:r>
              <a:rPr lang="en-GB" dirty="0">
                <a:latin typeface="Sylfaen" panose="010A0502050306030303" pitchFamily="18" charset="0"/>
              </a:rPr>
              <a:t>Students answer one extended writing question using either picture stimulus or a written task.</a:t>
            </a:r>
          </a:p>
          <a:p>
            <a:pPr marL="0" indent="0">
              <a:buNone/>
            </a:pPr>
            <a:endParaRPr lang="en-GB" dirty="0">
              <a:latin typeface="Sylfaen" panose="010A0502050306030303" pitchFamily="18" charset="0"/>
            </a:endParaRPr>
          </a:p>
        </p:txBody>
      </p:sp>
      <p:pic>
        <p:nvPicPr>
          <p:cNvPr id="5"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0986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010" t="26627" r="48216" b="7502"/>
          <a:stretch/>
        </p:blipFill>
        <p:spPr bwMode="auto">
          <a:xfrm>
            <a:off x="290286" y="831274"/>
            <a:ext cx="1940296" cy="5694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http://www.buxton.derbyshire.sch.uk/Buxton/images/sixth-form-footer.png"/>
          <p:cNvPicPr>
            <a:picLocks noChangeAspect="1" noChangeArrowheads="1"/>
          </p:cNvPicPr>
          <p:nvPr/>
        </p:nvPicPr>
        <p:blipFill rotWithShape="1">
          <a:blip r:embed="rId3">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411760" y="1124744"/>
            <a:ext cx="6336704" cy="5355312"/>
          </a:xfrm>
          <a:prstGeom prst="rect">
            <a:avLst/>
          </a:prstGeom>
          <a:solidFill>
            <a:schemeClr val="bg1"/>
          </a:solidFill>
          <a:ln>
            <a:solidFill>
              <a:schemeClr val="tx1"/>
            </a:solidFill>
          </a:ln>
        </p:spPr>
        <p:txBody>
          <a:bodyPr wrap="square" rtlCol="0">
            <a:spAutoFit/>
          </a:bodyPr>
          <a:lstStyle/>
          <a:p>
            <a:r>
              <a:rPr lang="en-GB" b="1" u="sng" dirty="0" smtClean="0">
                <a:latin typeface="Sylfaen" panose="010A0502050306030303" pitchFamily="18" charset="0"/>
              </a:rPr>
              <a:t>Paper 1 Section A Fictional Reading</a:t>
            </a:r>
          </a:p>
          <a:p>
            <a:r>
              <a:rPr lang="en-GB" b="1" u="sng" dirty="0" smtClean="0">
                <a:latin typeface="Sylfaen" panose="010A0502050306030303" pitchFamily="18" charset="0"/>
              </a:rPr>
              <a:t> </a:t>
            </a:r>
          </a:p>
          <a:p>
            <a:r>
              <a:rPr lang="en-GB" dirty="0" smtClean="0">
                <a:latin typeface="Sylfaen" panose="010A0502050306030303" pitchFamily="18" charset="0"/>
              </a:rPr>
              <a:t>Students asked to read an extract from a fiction text. They will not have seen this text prior to the exam. </a:t>
            </a:r>
          </a:p>
          <a:p>
            <a:endParaRPr lang="en-GB" dirty="0">
              <a:latin typeface="Sylfaen" panose="010A0502050306030303" pitchFamily="18" charset="0"/>
            </a:endParaRPr>
          </a:p>
          <a:p>
            <a:r>
              <a:rPr lang="en-GB" b="1" dirty="0" smtClean="0">
                <a:latin typeface="Sylfaen" panose="010A0502050306030303" pitchFamily="18" charset="0"/>
              </a:rPr>
              <a:t>Q1: </a:t>
            </a:r>
            <a:r>
              <a:rPr lang="en-GB" dirty="0" smtClean="0">
                <a:solidFill>
                  <a:srgbClr val="FF0000"/>
                </a:solidFill>
                <a:latin typeface="Sylfaen" panose="010A0502050306030303" pitchFamily="18" charset="0"/>
              </a:rPr>
              <a:t>List</a:t>
            </a:r>
            <a:r>
              <a:rPr lang="en-GB" dirty="0" smtClean="0">
                <a:latin typeface="Sylfaen" panose="010A0502050306030303" pitchFamily="18" charset="0"/>
              </a:rPr>
              <a:t> four things we learn about __________ . </a:t>
            </a:r>
          </a:p>
          <a:p>
            <a:r>
              <a:rPr lang="en-GB" dirty="0" smtClean="0">
                <a:latin typeface="Sylfaen" panose="010A0502050306030303" pitchFamily="18" charset="0"/>
              </a:rPr>
              <a:t>[4 marks] </a:t>
            </a:r>
          </a:p>
          <a:p>
            <a:endParaRPr lang="en-GB" dirty="0" smtClean="0">
              <a:latin typeface="Sylfaen" panose="010A0502050306030303" pitchFamily="18" charset="0"/>
            </a:endParaRPr>
          </a:p>
          <a:p>
            <a:r>
              <a:rPr lang="en-GB" b="1" dirty="0" smtClean="0">
                <a:latin typeface="Sylfaen" panose="010A0502050306030303" pitchFamily="18" charset="0"/>
              </a:rPr>
              <a:t>Q2: </a:t>
            </a:r>
            <a:r>
              <a:rPr lang="en-GB" dirty="0" smtClean="0">
                <a:latin typeface="Sylfaen" panose="010A0502050306030303" pitchFamily="18" charset="0"/>
              </a:rPr>
              <a:t>How does the writer use </a:t>
            </a:r>
            <a:r>
              <a:rPr lang="en-GB" b="1" dirty="0" smtClean="0">
                <a:solidFill>
                  <a:srgbClr val="FF0000"/>
                </a:solidFill>
                <a:latin typeface="Sylfaen" panose="010A0502050306030303" pitchFamily="18" charset="0"/>
              </a:rPr>
              <a:t>language</a:t>
            </a:r>
            <a:r>
              <a:rPr lang="en-GB" dirty="0" smtClean="0">
                <a:latin typeface="Sylfaen" panose="010A0502050306030303" pitchFamily="18" charset="0"/>
              </a:rPr>
              <a:t> to describe ___________ ?</a:t>
            </a:r>
          </a:p>
          <a:p>
            <a:r>
              <a:rPr lang="en-GB" dirty="0" smtClean="0">
                <a:latin typeface="Sylfaen" panose="010A0502050306030303" pitchFamily="18" charset="0"/>
              </a:rPr>
              <a:t>[8 marks] </a:t>
            </a:r>
          </a:p>
          <a:p>
            <a:endParaRPr lang="en-GB" dirty="0" smtClean="0">
              <a:latin typeface="Sylfaen" panose="010A0502050306030303" pitchFamily="18" charset="0"/>
            </a:endParaRPr>
          </a:p>
          <a:p>
            <a:r>
              <a:rPr lang="en-GB" b="1" dirty="0" smtClean="0">
                <a:latin typeface="Sylfaen" panose="010A0502050306030303" pitchFamily="18" charset="0"/>
              </a:rPr>
              <a:t>Q3: </a:t>
            </a:r>
            <a:r>
              <a:rPr lang="en-GB" dirty="0" smtClean="0">
                <a:latin typeface="Sylfaen" panose="010A0502050306030303" pitchFamily="18" charset="0"/>
              </a:rPr>
              <a:t>How has the writer </a:t>
            </a:r>
            <a:r>
              <a:rPr lang="en-GB" b="1" dirty="0" smtClean="0">
                <a:solidFill>
                  <a:srgbClr val="FF0000"/>
                </a:solidFill>
                <a:latin typeface="Sylfaen" panose="010A0502050306030303" pitchFamily="18" charset="0"/>
              </a:rPr>
              <a:t>structured</a:t>
            </a:r>
            <a:r>
              <a:rPr lang="en-GB" dirty="0" smtClean="0">
                <a:latin typeface="Sylfaen" panose="010A0502050306030303" pitchFamily="18" charset="0"/>
              </a:rPr>
              <a:t> the text to interest you as a reader? </a:t>
            </a:r>
          </a:p>
          <a:p>
            <a:r>
              <a:rPr lang="en-GB" dirty="0" smtClean="0">
                <a:latin typeface="Sylfaen" panose="010A0502050306030303" pitchFamily="18" charset="0"/>
              </a:rPr>
              <a:t>[8 marks] </a:t>
            </a:r>
          </a:p>
          <a:p>
            <a:endParaRPr lang="en-GB" dirty="0" smtClean="0">
              <a:latin typeface="Sylfaen" panose="010A0502050306030303" pitchFamily="18" charset="0"/>
            </a:endParaRPr>
          </a:p>
          <a:p>
            <a:r>
              <a:rPr lang="en-GB" b="1" dirty="0" smtClean="0">
                <a:latin typeface="Sylfaen" panose="010A0502050306030303" pitchFamily="18" charset="0"/>
              </a:rPr>
              <a:t>Q4: </a:t>
            </a:r>
            <a:r>
              <a:rPr lang="en-GB" dirty="0" smtClean="0">
                <a:latin typeface="Sylfaen" panose="010A0502050306030303" pitchFamily="18" charset="0"/>
              </a:rPr>
              <a:t>Thinking about this text, </a:t>
            </a:r>
            <a:r>
              <a:rPr lang="en-GB" b="1" dirty="0" smtClean="0">
                <a:solidFill>
                  <a:srgbClr val="FF0000"/>
                </a:solidFill>
                <a:latin typeface="Sylfaen" panose="010A0502050306030303" pitchFamily="18" charset="0"/>
              </a:rPr>
              <a:t>to what extent do you agree </a:t>
            </a:r>
            <a:r>
              <a:rPr lang="en-GB" dirty="0" smtClean="0">
                <a:latin typeface="Sylfaen" panose="010A0502050306030303" pitchFamily="18" charset="0"/>
              </a:rPr>
              <a:t>that…? </a:t>
            </a:r>
          </a:p>
          <a:p>
            <a:r>
              <a:rPr lang="en-GB" dirty="0" smtClean="0">
                <a:latin typeface="Sylfaen" panose="010A0502050306030303" pitchFamily="18" charset="0"/>
              </a:rPr>
              <a:t>[20 marks]  </a:t>
            </a:r>
          </a:p>
        </p:txBody>
      </p:sp>
    </p:spTree>
    <p:extLst>
      <p:ext uri="{BB962C8B-B14F-4D97-AF65-F5344CB8AC3E}">
        <p14:creationId xmlns:p14="http://schemas.microsoft.com/office/powerpoint/2010/main" val="1575270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pic>
        <p:nvPicPr>
          <p:cNvPr id="7" name="Picture 6"/>
          <p:cNvPicPr/>
          <p:nvPr/>
        </p:nvPicPr>
        <p:blipFill rotWithShape="1">
          <a:blip r:embed="rId3"/>
          <a:srcRect l="20122" t="9978" r="24335" b="5765"/>
          <a:stretch/>
        </p:blipFill>
        <p:spPr bwMode="auto">
          <a:xfrm>
            <a:off x="899592" y="831274"/>
            <a:ext cx="7128792" cy="548231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56164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smtClean="0">
                <a:latin typeface="Sylfaen" panose="010A0502050306030303" pitchFamily="18" charset="0"/>
              </a:rPr>
              <a:t>Language- Paper 2</a:t>
            </a:r>
            <a:br>
              <a:rPr lang="en-GB" sz="2400" dirty="0" smtClean="0">
                <a:latin typeface="Sylfaen" panose="010A0502050306030303" pitchFamily="18" charset="0"/>
              </a:rPr>
            </a:br>
            <a:r>
              <a:rPr lang="en-GB" sz="2400" dirty="0" smtClean="0">
                <a:latin typeface="Sylfaen" panose="010A0502050306030303" pitchFamily="18" charset="0"/>
              </a:rPr>
              <a:t> Writers’ Viewpoints and Perspectives. </a:t>
            </a:r>
            <a:br>
              <a:rPr lang="en-GB" sz="2400" dirty="0" smtClean="0">
                <a:latin typeface="Sylfaen" panose="010A0502050306030303" pitchFamily="18" charset="0"/>
              </a:rPr>
            </a:br>
            <a:r>
              <a:rPr lang="en-GB" sz="2400" dirty="0" smtClean="0">
                <a:latin typeface="Sylfaen" panose="010A0502050306030303" pitchFamily="18" charset="0"/>
              </a:rPr>
              <a:t>One hour and 45 minutes </a:t>
            </a:r>
            <a:endParaRPr lang="en-GB" sz="2400" dirty="0">
              <a:latin typeface="Sylfaen" panose="010A0502050306030303" pitchFamily="18" charset="0"/>
            </a:endParaRPr>
          </a:p>
        </p:txBody>
      </p:sp>
      <p:sp>
        <p:nvSpPr>
          <p:cNvPr id="3" name="Content Placeholder 2"/>
          <p:cNvSpPr>
            <a:spLocks noGrp="1"/>
          </p:cNvSpPr>
          <p:nvPr>
            <p:ph sz="half" idx="1"/>
          </p:nvPr>
        </p:nvSpPr>
        <p:spPr/>
        <p:txBody>
          <a:bodyPr>
            <a:normAutofit/>
          </a:bodyPr>
          <a:lstStyle/>
          <a:p>
            <a:pPr marL="0" indent="0">
              <a:buNone/>
            </a:pPr>
            <a:r>
              <a:rPr lang="en-GB" sz="2400" dirty="0" smtClean="0">
                <a:latin typeface="Sylfaen" panose="010A0502050306030303" pitchFamily="18" charset="0"/>
              </a:rPr>
              <a:t>Section A- Reading</a:t>
            </a:r>
          </a:p>
          <a:p>
            <a:pPr marL="0" indent="0">
              <a:buNone/>
            </a:pPr>
            <a:endParaRPr lang="en-GB" sz="2400" dirty="0">
              <a:latin typeface="Sylfaen" panose="010A0502050306030303" pitchFamily="18" charset="0"/>
            </a:endParaRPr>
          </a:p>
          <a:p>
            <a:pPr marL="0" indent="0">
              <a:buNone/>
            </a:pPr>
            <a:r>
              <a:rPr lang="en-GB" sz="2400" dirty="0" smtClean="0">
                <a:latin typeface="Sylfaen" panose="010A0502050306030303" pitchFamily="18" charset="0"/>
              </a:rPr>
              <a:t>Students respond to two linked texts, one non-fiction and one literary non-fiction.</a:t>
            </a:r>
          </a:p>
          <a:p>
            <a:pPr marL="0" indent="0">
              <a:buNone/>
            </a:pPr>
            <a:endParaRPr lang="en-GB" sz="2400" dirty="0">
              <a:latin typeface="Sylfaen" panose="010A0502050306030303" pitchFamily="18" charset="0"/>
            </a:endParaRPr>
          </a:p>
          <a:p>
            <a:pPr marL="0" indent="0">
              <a:buNone/>
            </a:pPr>
            <a:r>
              <a:rPr lang="en-GB" sz="2400" dirty="0" smtClean="0">
                <a:latin typeface="Sylfaen" panose="010A0502050306030303" pitchFamily="18" charset="0"/>
              </a:rPr>
              <a:t>One short question, two longer questions and one extended question.</a:t>
            </a:r>
            <a:endParaRPr lang="en-GB" sz="2400" dirty="0">
              <a:latin typeface="Sylfaen" panose="010A0502050306030303" pitchFamily="18" charset="0"/>
            </a:endParaRPr>
          </a:p>
          <a:p>
            <a:pPr marL="0" indent="0">
              <a:buNone/>
            </a:pPr>
            <a:endParaRPr lang="en-GB" sz="2400" dirty="0" smtClean="0">
              <a:latin typeface="Sylfaen" panose="010A0502050306030303" pitchFamily="18" charset="0"/>
            </a:endParaRPr>
          </a:p>
          <a:p>
            <a:pPr marL="0" indent="0">
              <a:buNone/>
            </a:pPr>
            <a:endParaRPr lang="en-GB" dirty="0" smtClean="0">
              <a:latin typeface="Sylfaen" panose="010A0502050306030303" pitchFamily="18" charset="0"/>
            </a:endParaRPr>
          </a:p>
        </p:txBody>
      </p:sp>
      <p:sp>
        <p:nvSpPr>
          <p:cNvPr id="4" name="Content Placeholder 3"/>
          <p:cNvSpPr>
            <a:spLocks noGrp="1"/>
          </p:cNvSpPr>
          <p:nvPr>
            <p:ph sz="half" idx="2"/>
          </p:nvPr>
        </p:nvSpPr>
        <p:spPr/>
        <p:txBody>
          <a:bodyPr>
            <a:normAutofit/>
          </a:bodyPr>
          <a:lstStyle/>
          <a:p>
            <a:pPr marL="0" indent="0">
              <a:buNone/>
            </a:pPr>
            <a:r>
              <a:rPr lang="en-GB" sz="2400" dirty="0">
                <a:latin typeface="Sylfaen" panose="010A0502050306030303" pitchFamily="18" charset="0"/>
              </a:rPr>
              <a:t>Section B- </a:t>
            </a:r>
            <a:r>
              <a:rPr lang="en-GB" sz="2400" dirty="0" smtClean="0">
                <a:latin typeface="Sylfaen" panose="010A0502050306030303" pitchFamily="18" charset="0"/>
              </a:rPr>
              <a:t>Writing</a:t>
            </a:r>
          </a:p>
          <a:p>
            <a:pPr marL="0" indent="0">
              <a:buNone/>
            </a:pPr>
            <a:endParaRPr lang="en-GB" sz="2400" dirty="0">
              <a:latin typeface="Sylfaen" panose="010A0502050306030303" pitchFamily="18" charset="0"/>
            </a:endParaRPr>
          </a:p>
          <a:p>
            <a:pPr marL="0" indent="0">
              <a:buNone/>
            </a:pPr>
            <a:r>
              <a:rPr lang="en-GB" sz="2400" dirty="0">
                <a:latin typeface="Sylfaen" panose="010A0502050306030303" pitchFamily="18" charset="0"/>
              </a:rPr>
              <a:t>Students answer one extended writing </a:t>
            </a:r>
            <a:r>
              <a:rPr lang="en-GB" sz="2400" dirty="0" smtClean="0">
                <a:latin typeface="Sylfaen" panose="010A0502050306030303" pitchFamily="18" charset="0"/>
              </a:rPr>
              <a:t>question to present a viewpoint from a set task.  </a:t>
            </a:r>
            <a:endParaRPr lang="en-GB" sz="2400" dirty="0">
              <a:latin typeface="Sylfaen" panose="010A0502050306030303" pitchFamily="18" charset="0"/>
            </a:endParaRPr>
          </a:p>
        </p:txBody>
      </p:sp>
      <p:pic>
        <p:nvPicPr>
          <p:cNvPr id="5"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0565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758" t="26267" r="30764" b="6251"/>
          <a:stretch/>
        </p:blipFill>
        <p:spPr bwMode="auto">
          <a:xfrm>
            <a:off x="323528" y="772498"/>
            <a:ext cx="1906121" cy="5854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http://www.buxton.derbyshire.sch.uk/Buxton/images/sixth-form-footer.png"/>
          <p:cNvPicPr>
            <a:picLocks noChangeAspect="1" noChangeArrowheads="1"/>
          </p:cNvPicPr>
          <p:nvPr/>
        </p:nvPicPr>
        <p:blipFill rotWithShape="1">
          <a:blip r:embed="rId3">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411760" y="1124744"/>
            <a:ext cx="6336704" cy="5355312"/>
          </a:xfrm>
          <a:prstGeom prst="rect">
            <a:avLst/>
          </a:prstGeom>
          <a:solidFill>
            <a:schemeClr val="bg1"/>
          </a:solidFill>
          <a:ln>
            <a:solidFill>
              <a:schemeClr val="tx1"/>
            </a:solidFill>
          </a:ln>
        </p:spPr>
        <p:txBody>
          <a:bodyPr wrap="square" rtlCol="0">
            <a:spAutoFit/>
          </a:bodyPr>
          <a:lstStyle/>
          <a:p>
            <a:r>
              <a:rPr lang="en-GB" b="1" u="sng" dirty="0" smtClean="0">
                <a:latin typeface="Sylfaen" panose="010A0502050306030303" pitchFamily="18" charset="0"/>
              </a:rPr>
              <a:t>Paper 2 Non- Fiction Reading: </a:t>
            </a:r>
          </a:p>
          <a:p>
            <a:r>
              <a:rPr lang="en-GB" dirty="0" smtClean="0">
                <a:latin typeface="Sylfaen" panose="010A0502050306030303" pitchFamily="18" charset="0"/>
              </a:rPr>
              <a:t>Students asked to read an extract from a non-fiction text, and an extract from a literary non-fiction text. </a:t>
            </a:r>
          </a:p>
          <a:p>
            <a:endParaRPr lang="en-GB" dirty="0">
              <a:latin typeface="Sylfaen" panose="010A0502050306030303" pitchFamily="18" charset="0"/>
            </a:endParaRPr>
          </a:p>
          <a:p>
            <a:r>
              <a:rPr lang="en-GB" b="1" dirty="0" smtClean="0">
                <a:latin typeface="Sylfaen" panose="010A0502050306030303" pitchFamily="18" charset="0"/>
              </a:rPr>
              <a:t>Q1: </a:t>
            </a:r>
            <a:r>
              <a:rPr lang="en-GB" dirty="0" smtClean="0">
                <a:latin typeface="Sylfaen" panose="010A0502050306030303" pitchFamily="18" charset="0"/>
              </a:rPr>
              <a:t>Choose four statements which are </a:t>
            </a:r>
            <a:r>
              <a:rPr lang="en-GB" dirty="0" smtClean="0">
                <a:solidFill>
                  <a:srgbClr val="FF0000"/>
                </a:solidFill>
                <a:latin typeface="Sylfaen" panose="010A0502050306030303" pitchFamily="18" charset="0"/>
              </a:rPr>
              <a:t>true.</a:t>
            </a:r>
            <a:r>
              <a:rPr lang="en-GB" dirty="0" smtClean="0">
                <a:latin typeface="Sylfaen" panose="010A0502050306030303" pitchFamily="18" charset="0"/>
              </a:rPr>
              <a:t> </a:t>
            </a:r>
          </a:p>
          <a:p>
            <a:r>
              <a:rPr lang="en-GB" dirty="0" smtClean="0">
                <a:latin typeface="Sylfaen" panose="010A0502050306030303" pitchFamily="18" charset="0"/>
              </a:rPr>
              <a:t>[4 marks] </a:t>
            </a:r>
          </a:p>
          <a:p>
            <a:endParaRPr lang="en-GB" dirty="0" smtClean="0">
              <a:latin typeface="Sylfaen" panose="010A0502050306030303" pitchFamily="18" charset="0"/>
            </a:endParaRPr>
          </a:p>
          <a:p>
            <a:r>
              <a:rPr lang="en-GB" b="1" dirty="0" smtClean="0">
                <a:latin typeface="Sylfaen" panose="010A0502050306030303" pitchFamily="18" charset="0"/>
              </a:rPr>
              <a:t>Q2: </a:t>
            </a:r>
            <a:r>
              <a:rPr lang="en-GB" dirty="0" smtClean="0">
                <a:latin typeface="Sylfaen" panose="010A0502050306030303" pitchFamily="18" charset="0"/>
              </a:rPr>
              <a:t>Using details from both sources A and B, write a </a:t>
            </a:r>
            <a:r>
              <a:rPr lang="en-GB" dirty="0" smtClean="0">
                <a:solidFill>
                  <a:srgbClr val="FF0000"/>
                </a:solidFill>
                <a:latin typeface="Sylfaen" panose="010A0502050306030303" pitchFamily="18" charset="0"/>
              </a:rPr>
              <a:t>summary</a:t>
            </a:r>
            <a:r>
              <a:rPr lang="en-GB" dirty="0" smtClean="0">
                <a:latin typeface="Sylfaen" panose="010A0502050306030303" pitchFamily="18" charset="0"/>
              </a:rPr>
              <a:t> of the differences between the two. </a:t>
            </a:r>
          </a:p>
          <a:p>
            <a:r>
              <a:rPr lang="en-GB" dirty="0" smtClean="0">
                <a:latin typeface="Sylfaen" panose="010A0502050306030303" pitchFamily="18" charset="0"/>
              </a:rPr>
              <a:t>[8 marks] </a:t>
            </a:r>
          </a:p>
          <a:p>
            <a:endParaRPr lang="en-GB" dirty="0" smtClean="0">
              <a:latin typeface="Sylfaen" panose="010A0502050306030303" pitchFamily="18" charset="0"/>
            </a:endParaRPr>
          </a:p>
          <a:p>
            <a:r>
              <a:rPr lang="en-GB" b="1" dirty="0" smtClean="0">
                <a:latin typeface="Sylfaen" panose="010A0502050306030303" pitchFamily="18" charset="0"/>
              </a:rPr>
              <a:t>Q3: </a:t>
            </a:r>
            <a:r>
              <a:rPr lang="en-GB" dirty="0" smtClean="0">
                <a:latin typeface="Sylfaen" panose="010A0502050306030303" pitchFamily="18" charset="0"/>
              </a:rPr>
              <a:t>For this question, refer only to source B. How is </a:t>
            </a:r>
            <a:r>
              <a:rPr lang="en-GB" dirty="0" smtClean="0">
                <a:solidFill>
                  <a:srgbClr val="FF0000"/>
                </a:solidFill>
                <a:latin typeface="Sylfaen" panose="010A0502050306030303" pitchFamily="18" charset="0"/>
              </a:rPr>
              <a:t>language</a:t>
            </a:r>
            <a:r>
              <a:rPr lang="en-GB" dirty="0" smtClean="0">
                <a:latin typeface="Sylfaen" panose="010A0502050306030303" pitchFamily="18" charset="0"/>
              </a:rPr>
              <a:t> used to…? </a:t>
            </a:r>
          </a:p>
          <a:p>
            <a:r>
              <a:rPr lang="en-GB" dirty="0" smtClean="0">
                <a:latin typeface="Sylfaen" panose="010A0502050306030303" pitchFamily="18" charset="0"/>
              </a:rPr>
              <a:t>[12 marks] </a:t>
            </a:r>
          </a:p>
          <a:p>
            <a:endParaRPr lang="en-GB" dirty="0" smtClean="0">
              <a:latin typeface="Sylfaen" panose="010A0502050306030303" pitchFamily="18" charset="0"/>
            </a:endParaRPr>
          </a:p>
          <a:p>
            <a:r>
              <a:rPr lang="en-GB" b="1" dirty="0" smtClean="0">
                <a:latin typeface="Sylfaen" panose="010A0502050306030303" pitchFamily="18" charset="0"/>
              </a:rPr>
              <a:t>Q4: </a:t>
            </a:r>
            <a:r>
              <a:rPr lang="en-GB" dirty="0" smtClean="0">
                <a:latin typeface="Sylfaen" panose="010A0502050306030303" pitchFamily="18" charset="0"/>
              </a:rPr>
              <a:t>For this question, refer to source A and source B . </a:t>
            </a:r>
            <a:r>
              <a:rPr lang="en-GB" dirty="0" smtClean="0">
                <a:solidFill>
                  <a:srgbClr val="FF0000"/>
                </a:solidFill>
                <a:latin typeface="Sylfaen" panose="010A0502050306030303" pitchFamily="18" charset="0"/>
              </a:rPr>
              <a:t>Compare</a:t>
            </a:r>
            <a:r>
              <a:rPr lang="en-GB" dirty="0" smtClean="0">
                <a:latin typeface="Sylfaen" panose="010A0502050306030303" pitchFamily="18" charset="0"/>
              </a:rPr>
              <a:t> the different attitudes to X, and how they </a:t>
            </a:r>
            <a:r>
              <a:rPr lang="en-GB" dirty="0" smtClean="0">
                <a:solidFill>
                  <a:srgbClr val="FF0000"/>
                </a:solidFill>
                <a:latin typeface="Sylfaen" panose="010A0502050306030303" pitchFamily="18" charset="0"/>
              </a:rPr>
              <a:t>convey</a:t>
            </a:r>
            <a:r>
              <a:rPr lang="en-GB" dirty="0" smtClean="0">
                <a:latin typeface="Sylfaen" panose="010A0502050306030303" pitchFamily="18" charset="0"/>
              </a:rPr>
              <a:t> their attitudes. </a:t>
            </a:r>
          </a:p>
          <a:p>
            <a:r>
              <a:rPr lang="en-GB" dirty="0" smtClean="0">
                <a:latin typeface="Sylfaen" panose="010A0502050306030303" pitchFamily="18" charset="0"/>
              </a:rPr>
              <a:t>[16 marks]  </a:t>
            </a:r>
          </a:p>
        </p:txBody>
      </p:sp>
    </p:spTree>
    <p:extLst>
      <p:ext uri="{BB962C8B-B14F-4D97-AF65-F5344CB8AC3E}">
        <p14:creationId xmlns:p14="http://schemas.microsoft.com/office/powerpoint/2010/main" val="14411716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99592" y="1124744"/>
            <a:ext cx="7848872" cy="4247317"/>
          </a:xfrm>
          <a:prstGeom prst="rect">
            <a:avLst/>
          </a:prstGeom>
          <a:solidFill>
            <a:schemeClr val="bg1"/>
          </a:solidFill>
          <a:ln>
            <a:solidFill>
              <a:schemeClr val="tx1"/>
            </a:solidFill>
          </a:ln>
        </p:spPr>
        <p:txBody>
          <a:bodyPr wrap="square" rtlCol="0">
            <a:spAutoFit/>
          </a:bodyPr>
          <a:lstStyle/>
          <a:p>
            <a:r>
              <a:rPr lang="en-GB" b="1" u="sng" dirty="0" smtClean="0">
                <a:latin typeface="Sylfaen" panose="010A0502050306030303" pitchFamily="18" charset="0"/>
              </a:rPr>
              <a:t>Paper 2 Non-Fiction Writing: Transactional</a:t>
            </a:r>
          </a:p>
          <a:p>
            <a:endParaRPr lang="en-GB" b="1" u="sng" dirty="0">
              <a:latin typeface="Sylfaen" panose="010A0502050306030303" pitchFamily="18" charset="0"/>
            </a:endParaRPr>
          </a:p>
          <a:p>
            <a:r>
              <a:rPr lang="en-GB" dirty="0" smtClean="0">
                <a:latin typeface="Sylfaen" panose="010A0502050306030303" pitchFamily="18" charset="0"/>
              </a:rPr>
              <a:t>Students are given a statement about a topical issue. </a:t>
            </a:r>
          </a:p>
          <a:p>
            <a:endParaRPr lang="en-GB" dirty="0">
              <a:latin typeface="Sylfaen" panose="010A0502050306030303" pitchFamily="18" charset="0"/>
            </a:endParaRPr>
          </a:p>
          <a:p>
            <a:r>
              <a:rPr lang="en-GB" dirty="0" smtClean="0">
                <a:latin typeface="Sylfaen" panose="010A0502050306030303" pitchFamily="18" charset="0"/>
              </a:rPr>
              <a:t>They are then asked to write a non-fiction piece in relation to this issue. </a:t>
            </a:r>
          </a:p>
          <a:p>
            <a:endParaRPr lang="en-GB" dirty="0">
              <a:latin typeface="Sylfaen" panose="010A0502050306030303" pitchFamily="18" charset="0"/>
            </a:endParaRPr>
          </a:p>
          <a:p>
            <a:r>
              <a:rPr lang="en-GB" b="1" dirty="0" smtClean="0">
                <a:latin typeface="Sylfaen" panose="010A0502050306030303" pitchFamily="18" charset="0"/>
              </a:rPr>
              <a:t>For example: </a:t>
            </a:r>
          </a:p>
          <a:p>
            <a:r>
              <a:rPr lang="en-GB" dirty="0" smtClean="0">
                <a:latin typeface="Sylfaen" panose="010A0502050306030303" pitchFamily="18" charset="0"/>
              </a:rPr>
              <a:t>‘Festivals and fairs should be banned. They encourage bad behaviour and are disruptive to local communities.’ </a:t>
            </a:r>
          </a:p>
          <a:p>
            <a:endParaRPr lang="en-GB" dirty="0">
              <a:latin typeface="Sylfaen" panose="010A0502050306030303" pitchFamily="18" charset="0"/>
            </a:endParaRPr>
          </a:p>
          <a:p>
            <a:r>
              <a:rPr lang="en-GB" dirty="0" smtClean="0">
                <a:latin typeface="Sylfaen" panose="010A0502050306030303" pitchFamily="18" charset="0"/>
              </a:rPr>
              <a:t>Write a letter to your local newspaper in which you argue for or against this statement.</a:t>
            </a:r>
          </a:p>
          <a:p>
            <a:endParaRPr lang="en-GB" dirty="0">
              <a:latin typeface="Sylfaen" panose="010A0502050306030303" pitchFamily="18" charset="0"/>
            </a:endParaRPr>
          </a:p>
          <a:p>
            <a:r>
              <a:rPr lang="en-GB" dirty="0" smtClean="0">
                <a:latin typeface="Sylfaen" panose="010A0502050306030303" pitchFamily="18" charset="0"/>
              </a:rPr>
              <a:t>[40 marks] </a:t>
            </a:r>
          </a:p>
          <a:p>
            <a:r>
              <a:rPr lang="en-GB" dirty="0" smtClean="0">
                <a:latin typeface="Sylfaen" panose="010A0502050306030303" pitchFamily="18" charset="0"/>
              </a:rPr>
              <a:t>(24 marks for content and organisation, and 16 marks for technical accuracy) </a:t>
            </a:r>
          </a:p>
        </p:txBody>
      </p:sp>
    </p:spTree>
    <p:extLst>
      <p:ext uri="{BB962C8B-B14F-4D97-AF65-F5344CB8AC3E}">
        <p14:creationId xmlns:p14="http://schemas.microsoft.com/office/powerpoint/2010/main" val="37017448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www.buxton.derbyshire.sch.uk/Buxton/images/sixth-form-footer.png"/>
          <p:cNvPicPr>
            <a:picLocks noChangeAspect="1" noChangeArrowheads="1"/>
          </p:cNvPicPr>
          <p:nvPr/>
        </p:nvPicPr>
        <p:blipFill rotWithShape="1">
          <a:blip r:embed="rId2">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95221" y="404664"/>
            <a:ext cx="8229600" cy="1143000"/>
          </a:xfrm>
        </p:spPr>
        <p:txBody>
          <a:bodyPr/>
          <a:lstStyle/>
          <a:p>
            <a:r>
              <a:rPr lang="en-GB" dirty="0" smtClean="0">
                <a:latin typeface="Sylfaen" panose="010A0502050306030303" pitchFamily="18" charset="0"/>
              </a:rPr>
              <a:t>Revision Tips: English Language</a:t>
            </a:r>
            <a:endParaRPr lang="en-GB" dirty="0">
              <a:latin typeface="Sylfaen" panose="010A0502050306030303" pitchFamily="18" charset="0"/>
            </a:endParaRPr>
          </a:p>
        </p:txBody>
      </p:sp>
      <p:sp>
        <p:nvSpPr>
          <p:cNvPr id="11" name="Content Placeholder 10"/>
          <p:cNvSpPr>
            <a:spLocks noGrp="1"/>
          </p:cNvSpPr>
          <p:nvPr>
            <p:ph sz="half" idx="2"/>
          </p:nvPr>
        </p:nvSpPr>
        <p:spPr>
          <a:xfrm>
            <a:off x="490748" y="1412776"/>
            <a:ext cx="8303836" cy="4900814"/>
          </a:xfrm>
        </p:spPr>
        <p:txBody>
          <a:bodyPr>
            <a:normAutofit/>
          </a:bodyPr>
          <a:lstStyle/>
          <a:p>
            <a:r>
              <a:rPr lang="en-GB" dirty="0" smtClean="0">
                <a:latin typeface="Sylfaen" panose="010A0502050306030303" pitchFamily="18" charset="0"/>
              </a:rPr>
              <a:t>As you read the extract(s), consider the writer’s craft. How have they used language? How have they structured the piece? What is the impact of this on the reader?</a:t>
            </a:r>
          </a:p>
          <a:p>
            <a:r>
              <a:rPr lang="en-GB" dirty="0" smtClean="0">
                <a:latin typeface="Sylfaen" panose="010A0502050306030303" pitchFamily="18" charset="0"/>
              </a:rPr>
              <a:t>Make sure you are able to identify language terminology and explain the effect.</a:t>
            </a:r>
          </a:p>
          <a:p>
            <a:r>
              <a:rPr lang="en-GB" dirty="0" smtClean="0">
                <a:latin typeface="Sylfaen" panose="010A0502050306030303" pitchFamily="18" charset="0"/>
              </a:rPr>
              <a:t>Think about the way a piece of writing is structured to create an effect.</a:t>
            </a:r>
          </a:p>
          <a:p>
            <a:r>
              <a:rPr lang="en-GB" dirty="0" smtClean="0">
                <a:latin typeface="Sylfaen" panose="010A0502050306030303" pitchFamily="18" charset="0"/>
              </a:rPr>
              <a:t>Use the techniques in your own work.</a:t>
            </a:r>
          </a:p>
          <a:p>
            <a:endParaRPr lang="en-GB" dirty="0"/>
          </a:p>
        </p:txBody>
      </p:sp>
    </p:spTree>
    <p:extLst>
      <p:ext uri="{BB962C8B-B14F-4D97-AF65-F5344CB8AC3E}">
        <p14:creationId xmlns:p14="http://schemas.microsoft.com/office/powerpoint/2010/main" val="3756236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Revision Activities</a:t>
            </a:r>
            <a:endParaRPr lang="en-GB" dirty="0"/>
          </a:p>
        </p:txBody>
      </p:sp>
      <p:sp>
        <p:nvSpPr>
          <p:cNvPr id="6" name="Content Placeholder 5"/>
          <p:cNvSpPr>
            <a:spLocks noGrp="1"/>
          </p:cNvSpPr>
          <p:nvPr>
            <p:ph sz="half" idx="1"/>
          </p:nvPr>
        </p:nvSpPr>
        <p:spPr/>
        <p:txBody>
          <a:bodyPr/>
          <a:lstStyle/>
          <a:p>
            <a:r>
              <a:rPr lang="en-GB" dirty="0" smtClean="0"/>
              <a:t>Mind Maps</a:t>
            </a:r>
          </a:p>
          <a:p>
            <a:r>
              <a:rPr lang="en-GB" dirty="0" smtClean="0"/>
              <a:t>Booklets</a:t>
            </a:r>
          </a:p>
          <a:p>
            <a:r>
              <a:rPr lang="en-GB" dirty="0" smtClean="0"/>
              <a:t>Quizzes</a:t>
            </a:r>
          </a:p>
          <a:p>
            <a:r>
              <a:rPr lang="en-GB" dirty="0" smtClean="0"/>
              <a:t>Flash Cards</a:t>
            </a:r>
          </a:p>
          <a:p>
            <a:r>
              <a:rPr lang="en-GB" dirty="0" smtClean="0"/>
              <a:t>Matching Pairs</a:t>
            </a:r>
          </a:p>
          <a:p>
            <a:r>
              <a:rPr lang="en-GB" dirty="0" smtClean="0"/>
              <a:t>Posters</a:t>
            </a:r>
          </a:p>
          <a:p>
            <a:r>
              <a:rPr lang="en-GB" dirty="0" smtClean="0"/>
              <a:t>Time lines</a:t>
            </a:r>
          </a:p>
          <a:p>
            <a:endParaRPr lang="en-GB" dirty="0"/>
          </a:p>
        </p:txBody>
      </p:sp>
      <p:sp>
        <p:nvSpPr>
          <p:cNvPr id="8" name="Content Placeholder 7"/>
          <p:cNvSpPr>
            <a:spLocks noGrp="1"/>
          </p:cNvSpPr>
          <p:nvPr>
            <p:ph sz="half" idx="2"/>
          </p:nvPr>
        </p:nvSpPr>
        <p:spPr>
          <a:xfrm>
            <a:off x="3227095" y="1628800"/>
            <a:ext cx="4038600" cy="4525963"/>
          </a:xfrm>
        </p:spPr>
        <p:txBody>
          <a:bodyPr/>
          <a:lstStyle/>
          <a:p>
            <a:endParaRPr lang="en-GB" dirty="0" smtClean="0"/>
          </a:p>
          <a:p>
            <a:endParaRPr lang="en-GB" dirty="0"/>
          </a:p>
          <a:p>
            <a:endParaRPr lang="en-GB" dirty="0" smtClean="0"/>
          </a:p>
          <a:p>
            <a:r>
              <a:rPr lang="en-GB" dirty="0" smtClean="0"/>
              <a:t>BBC learn- </a:t>
            </a:r>
            <a:r>
              <a:rPr lang="en-GB" smtClean="0"/>
              <a:t>Youtube</a:t>
            </a:r>
            <a:endParaRPr lang="en-GB" dirty="0"/>
          </a:p>
          <a:p>
            <a:r>
              <a:rPr lang="en-GB" dirty="0" smtClean="0"/>
              <a:t>GCSE Pod</a:t>
            </a:r>
          </a:p>
          <a:p>
            <a:r>
              <a:rPr lang="en-GB" dirty="0" smtClean="0"/>
              <a:t>BBC </a:t>
            </a:r>
            <a:r>
              <a:rPr lang="en-GB" dirty="0" err="1" smtClean="0"/>
              <a:t>Bitesize</a:t>
            </a:r>
            <a:endParaRPr lang="en-GB" dirty="0" smtClean="0"/>
          </a:p>
          <a:p>
            <a:r>
              <a:rPr lang="en-GB" dirty="0" smtClean="0"/>
              <a:t>Sample questions- </a:t>
            </a:r>
            <a:r>
              <a:rPr lang="en-GB" dirty="0" smtClean="0">
                <a:solidFill>
                  <a:srgbClr val="FF0000"/>
                </a:solidFill>
              </a:rPr>
              <a:t>again and again and again.</a:t>
            </a:r>
            <a:endParaRPr lang="en-GB" dirty="0">
              <a:solidFill>
                <a:srgbClr val="FF0000"/>
              </a:solidFill>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980729"/>
            <a:ext cx="2473891"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http://www.buxton.derbyshire.sch.uk/Buxton/images/sixth-form-footer.png"/>
          <p:cNvPicPr>
            <a:picLocks noChangeAspect="1" noChangeArrowheads="1"/>
          </p:cNvPicPr>
          <p:nvPr/>
        </p:nvPicPr>
        <p:blipFill rotWithShape="1">
          <a:blip r:embed="rId3">
            <a:extLst>
              <a:ext uri="{28A0092B-C50C-407E-A947-70E740481C1C}">
                <a14:useLocalDpi xmlns:a14="http://schemas.microsoft.com/office/drawing/2010/main" val="0"/>
              </a:ext>
            </a:extLst>
          </a:blip>
          <a:srcRect l="13543"/>
          <a:stretch/>
        </p:blipFill>
        <p:spPr bwMode="auto">
          <a:xfrm>
            <a:off x="151081" y="5910568"/>
            <a:ext cx="8983170" cy="806045"/>
          </a:xfrm>
          <a:prstGeom prst="rect">
            <a:avLst/>
          </a:prstGeom>
          <a:noFill/>
          <a:effectLst>
            <a:innerShdw blurRad="114300">
              <a:prstClr val="black"/>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2040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407</TotalTime>
  <Words>1190</Words>
  <Application>Microsoft Office PowerPoint</Application>
  <PresentationFormat>On-screen Show (4:3)</PresentationFormat>
  <Paragraphs>171</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English Language and  English Literature</vt:lpstr>
      <vt:lpstr>Exam Dates</vt:lpstr>
      <vt:lpstr>Two GCSEs- Language and Literature</vt:lpstr>
      <vt:lpstr>Literature- Paper 1.  Shakespeare and 19th Century novel.  One hour and 45 minutes This exam is closed book.</vt:lpstr>
      <vt:lpstr>What are the questions looking for?</vt:lpstr>
      <vt:lpstr>Shakespeare </vt:lpstr>
      <vt:lpstr>19th Century novel </vt:lpstr>
      <vt:lpstr>Literature- Paper 2.  Modern texts and poetry.  2 hours and 15 minutes. This exam is closed book.</vt:lpstr>
      <vt:lpstr>Modern text </vt:lpstr>
      <vt:lpstr>Poetry </vt:lpstr>
      <vt:lpstr>Unseen Poetry</vt:lpstr>
      <vt:lpstr>Revision Tips- Literature</vt:lpstr>
      <vt:lpstr>Revision Tips- Poetry</vt:lpstr>
      <vt:lpstr>English Language</vt:lpstr>
      <vt:lpstr>Language- Paper 1  Explorations in Creative Reading and Writing.  1 hour and 45 minutes</vt:lpstr>
      <vt:lpstr>PowerPoint Presentation</vt:lpstr>
      <vt:lpstr>PowerPoint Presentation</vt:lpstr>
      <vt:lpstr>Language- Paper 2  Writers’ Viewpoints and Perspectives.  One hour and 45 minutes </vt:lpstr>
      <vt:lpstr>PowerPoint Presentation</vt:lpstr>
      <vt:lpstr>PowerPoint Presentation</vt:lpstr>
      <vt:lpstr>Revision Tips: English Language</vt:lpstr>
      <vt:lpstr>Revision Activities</vt:lpstr>
    </vt:vector>
  </TitlesOfParts>
  <Company>Buxton Community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GCSE</dc:title>
  <dc:creator>C Buckley</dc:creator>
  <cp:lastModifiedBy>S Flint</cp:lastModifiedBy>
  <cp:revision>34</cp:revision>
  <dcterms:created xsi:type="dcterms:W3CDTF">2016-06-24T06:56:02Z</dcterms:created>
  <dcterms:modified xsi:type="dcterms:W3CDTF">2019-03-21T14:46:13Z</dcterms:modified>
</cp:coreProperties>
</file>