
<file path=[Content_Types].xml><?xml version="1.0" encoding="utf-8"?>
<Types xmlns="http://schemas.openxmlformats.org/package/2006/content-types">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sldIdLst>
    <p:sldId id="260" r:id="rId5"/>
    <p:sldId id="261" r:id="rId6"/>
    <p:sldId id="272" r:id="rId7"/>
    <p:sldId id="263" r:id="rId8"/>
    <p:sldId id="266" r:id="rId9"/>
    <p:sldId id="267" r:id="rId10"/>
    <p:sldId id="269" r:id="rId11"/>
    <p:sldId id="270" r:id="rId12"/>
    <p:sldId id="268" r:id="rId13"/>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F2497F0-FF07-412D-94BF-506C5E2BDB7A}" v="10" dt="2025-10-09T13:41:44.73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80" d="100"/>
          <a:sy n="80" d="100"/>
        </p:scale>
        <p:origin x="3084" y="60"/>
      </p:cViewPr>
      <p:guideLst>
        <p:guide orient="horz" pos="3120"/>
        <p:guide pos="216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 Russell" userId="0a26e364-607b-4d22-8886-fa650a2d1572" providerId="ADAL" clId="{1F2497F0-FF07-412D-94BF-506C5E2BDB7A}"/>
    <pc:docChg chg="undo custSel addSld delSld modSld">
      <pc:chgData name="C Russell" userId="0a26e364-607b-4d22-8886-fa650a2d1572" providerId="ADAL" clId="{1F2497F0-FF07-412D-94BF-506C5E2BDB7A}" dt="2025-10-09T13:41:30.151" v="428" actId="20577"/>
      <pc:docMkLst>
        <pc:docMk/>
      </pc:docMkLst>
      <pc:sldChg chg="modSp mod">
        <pc:chgData name="C Russell" userId="0a26e364-607b-4d22-8886-fa650a2d1572" providerId="ADAL" clId="{1F2497F0-FF07-412D-94BF-506C5E2BDB7A}" dt="2025-10-09T12:09:53.111" v="1" actId="255"/>
        <pc:sldMkLst>
          <pc:docMk/>
          <pc:sldMk cId="3203548381" sldId="261"/>
        </pc:sldMkLst>
        <pc:spChg chg="mod">
          <ac:chgData name="C Russell" userId="0a26e364-607b-4d22-8886-fa650a2d1572" providerId="ADAL" clId="{1F2497F0-FF07-412D-94BF-506C5E2BDB7A}" dt="2025-10-09T12:09:53.111" v="1" actId="255"/>
          <ac:spMkLst>
            <pc:docMk/>
            <pc:sldMk cId="3203548381" sldId="261"/>
            <ac:spMk id="3" creationId="{ADC68EB8-BF9D-4455-9975-07E3063F0B17}"/>
          </ac:spMkLst>
        </pc:spChg>
      </pc:sldChg>
      <pc:sldChg chg="delSp modSp mod">
        <pc:chgData name="C Russell" userId="0a26e364-607b-4d22-8886-fa650a2d1572" providerId="ADAL" clId="{1F2497F0-FF07-412D-94BF-506C5E2BDB7A}" dt="2025-10-09T13:31:50.670" v="99" actId="20577"/>
        <pc:sldMkLst>
          <pc:docMk/>
          <pc:sldMk cId="2877213000" sldId="263"/>
        </pc:sldMkLst>
        <pc:grpChg chg="del">
          <ac:chgData name="C Russell" userId="0a26e364-607b-4d22-8886-fa650a2d1572" providerId="ADAL" clId="{1F2497F0-FF07-412D-94BF-506C5E2BDB7A}" dt="2025-10-09T13:27:08.780" v="15" actId="478"/>
          <ac:grpSpMkLst>
            <pc:docMk/>
            <pc:sldMk cId="2877213000" sldId="263"/>
            <ac:grpSpMk id="6" creationId="{3C48D047-0AC7-4AB1-B954-43407A88F3A0}"/>
          </ac:grpSpMkLst>
        </pc:grpChg>
        <pc:graphicFrameChg chg="modGraphic">
          <ac:chgData name="C Russell" userId="0a26e364-607b-4d22-8886-fa650a2d1572" providerId="ADAL" clId="{1F2497F0-FF07-412D-94BF-506C5E2BDB7A}" dt="2025-10-09T13:31:50.670" v="99" actId="20577"/>
          <ac:graphicFrameMkLst>
            <pc:docMk/>
            <pc:sldMk cId="2877213000" sldId="263"/>
            <ac:graphicFrameMk id="14" creationId="{683D0665-0BAA-45E4-B7A3-F6F4A8C31472}"/>
          </ac:graphicFrameMkLst>
        </pc:graphicFrameChg>
        <pc:picChg chg="del">
          <ac:chgData name="C Russell" userId="0a26e364-607b-4d22-8886-fa650a2d1572" providerId="ADAL" clId="{1F2497F0-FF07-412D-94BF-506C5E2BDB7A}" dt="2025-10-09T13:27:14.672" v="16" actId="478"/>
          <ac:picMkLst>
            <pc:docMk/>
            <pc:sldMk cId="2877213000" sldId="263"/>
            <ac:picMk id="4" creationId="{B2C368AD-1D81-487E-B5F4-58B2E70AEB7D}"/>
          </ac:picMkLst>
        </pc:picChg>
        <pc:picChg chg="del">
          <ac:chgData name="C Russell" userId="0a26e364-607b-4d22-8886-fa650a2d1572" providerId="ADAL" clId="{1F2497F0-FF07-412D-94BF-506C5E2BDB7A}" dt="2025-10-09T13:27:17.799" v="17" actId="478"/>
          <ac:picMkLst>
            <pc:docMk/>
            <pc:sldMk cId="2877213000" sldId="263"/>
            <ac:picMk id="5" creationId="{C1E2C40A-AAAE-4EF2-B1BA-514CE948EA66}"/>
          </ac:picMkLst>
        </pc:picChg>
      </pc:sldChg>
      <pc:sldChg chg="delSp modSp mod">
        <pc:chgData name="C Russell" userId="0a26e364-607b-4d22-8886-fa650a2d1572" providerId="ADAL" clId="{1F2497F0-FF07-412D-94BF-506C5E2BDB7A}" dt="2025-10-09T13:33:45.716" v="133" actId="20577"/>
        <pc:sldMkLst>
          <pc:docMk/>
          <pc:sldMk cId="2323391918" sldId="266"/>
        </pc:sldMkLst>
        <pc:spChg chg="mod">
          <ac:chgData name="C Russell" userId="0a26e364-607b-4d22-8886-fa650a2d1572" providerId="ADAL" clId="{1F2497F0-FF07-412D-94BF-506C5E2BDB7A}" dt="2025-10-09T13:32:12.543" v="106" actId="122"/>
          <ac:spMkLst>
            <pc:docMk/>
            <pc:sldMk cId="2323391918" sldId="266"/>
            <ac:spMk id="2" creationId="{E388ABD7-3BFC-41E6-AC52-52F3894C3EC0}"/>
          </ac:spMkLst>
        </pc:spChg>
        <pc:spChg chg="mod">
          <ac:chgData name="C Russell" userId="0a26e364-607b-4d22-8886-fa650a2d1572" providerId="ADAL" clId="{1F2497F0-FF07-412D-94BF-506C5E2BDB7A}" dt="2025-10-09T13:33:45.716" v="133" actId="20577"/>
          <ac:spMkLst>
            <pc:docMk/>
            <pc:sldMk cId="2323391918" sldId="266"/>
            <ac:spMk id="11" creationId="{918D0BA7-4D3A-49A0-AAB5-861FCA995B78}"/>
          </ac:spMkLst>
        </pc:spChg>
        <pc:grpChg chg="del">
          <ac:chgData name="C Russell" userId="0a26e364-607b-4d22-8886-fa650a2d1572" providerId="ADAL" clId="{1F2497F0-FF07-412D-94BF-506C5E2BDB7A}" dt="2025-10-09T13:31:59.060" v="100" actId="478"/>
          <ac:grpSpMkLst>
            <pc:docMk/>
            <pc:sldMk cId="2323391918" sldId="266"/>
            <ac:grpSpMk id="6" creationId="{3C48D047-0AC7-4AB1-B954-43407A88F3A0}"/>
          </ac:grpSpMkLst>
        </pc:grpChg>
        <pc:picChg chg="del">
          <ac:chgData name="C Russell" userId="0a26e364-607b-4d22-8886-fa650a2d1572" providerId="ADAL" clId="{1F2497F0-FF07-412D-94BF-506C5E2BDB7A}" dt="2025-10-09T13:32:00.216" v="101" actId="478"/>
          <ac:picMkLst>
            <pc:docMk/>
            <pc:sldMk cId="2323391918" sldId="266"/>
            <ac:picMk id="4" creationId="{B2C368AD-1D81-487E-B5F4-58B2E70AEB7D}"/>
          </ac:picMkLst>
        </pc:picChg>
        <pc:picChg chg="del">
          <ac:chgData name="C Russell" userId="0a26e364-607b-4d22-8886-fa650a2d1572" providerId="ADAL" clId="{1F2497F0-FF07-412D-94BF-506C5E2BDB7A}" dt="2025-10-09T13:32:02.733" v="103" actId="478"/>
          <ac:picMkLst>
            <pc:docMk/>
            <pc:sldMk cId="2323391918" sldId="266"/>
            <ac:picMk id="5" creationId="{C1E2C40A-AAAE-4EF2-B1BA-514CE948EA66}"/>
          </ac:picMkLst>
        </pc:picChg>
        <pc:picChg chg="del">
          <ac:chgData name="C Russell" userId="0a26e364-607b-4d22-8886-fa650a2d1572" providerId="ADAL" clId="{1F2497F0-FF07-412D-94BF-506C5E2BDB7A}" dt="2025-10-09T13:32:03.609" v="104" actId="478"/>
          <ac:picMkLst>
            <pc:docMk/>
            <pc:sldMk cId="2323391918" sldId="266"/>
            <ac:picMk id="12" creationId="{7323D37D-5FB4-4E50-AF2B-5D111E22DC31}"/>
          </ac:picMkLst>
        </pc:picChg>
        <pc:picChg chg="del">
          <ac:chgData name="C Russell" userId="0a26e364-607b-4d22-8886-fa650a2d1572" providerId="ADAL" clId="{1F2497F0-FF07-412D-94BF-506C5E2BDB7A}" dt="2025-10-09T13:32:01.936" v="102" actId="478"/>
          <ac:picMkLst>
            <pc:docMk/>
            <pc:sldMk cId="2323391918" sldId="266"/>
            <ac:picMk id="13" creationId="{8C5A9AD5-A80A-4F69-B524-E3CDAB16CB7A}"/>
          </ac:picMkLst>
        </pc:picChg>
      </pc:sldChg>
      <pc:sldChg chg="delSp mod">
        <pc:chgData name="C Russell" userId="0a26e364-607b-4d22-8886-fa650a2d1572" providerId="ADAL" clId="{1F2497F0-FF07-412D-94BF-506C5E2BDB7A}" dt="2025-10-09T13:34:06.561" v="140" actId="478"/>
        <pc:sldMkLst>
          <pc:docMk/>
          <pc:sldMk cId="1285261508" sldId="267"/>
        </pc:sldMkLst>
        <pc:grpChg chg="del">
          <ac:chgData name="C Russell" userId="0a26e364-607b-4d22-8886-fa650a2d1572" providerId="ADAL" clId="{1F2497F0-FF07-412D-94BF-506C5E2BDB7A}" dt="2025-10-09T13:34:00.281" v="134" actId="478"/>
          <ac:grpSpMkLst>
            <pc:docMk/>
            <pc:sldMk cId="1285261508" sldId="267"/>
            <ac:grpSpMk id="6" creationId="{3C48D047-0AC7-4AB1-B954-43407A88F3A0}"/>
          </ac:grpSpMkLst>
        </pc:grpChg>
        <pc:picChg chg="del">
          <ac:chgData name="C Russell" userId="0a26e364-607b-4d22-8886-fa650a2d1572" providerId="ADAL" clId="{1F2497F0-FF07-412D-94BF-506C5E2BDB7A}" dt="2025-10-09T13:34:06.561" v="140" actId="478"/>
          <ac:picMkLst>
            <pc:docMk/>
            <pc:sldMk cId="1285261508" sldId="267"/>
            <ac:picMk id="4" creationId="{B2C368AD-1D81-487E-B5F4-58B2E70AEB7D}"/>
          </ac:picMkLst>
        </pc:picChg>
        <pc:picChg chg="del">
          <ac:chgData name="C Russell" userId="0a26e364-607b-4d22-8886-fa650a2d1572" providerId="ADAL" clId="{1F2497F0-FF07-412D-94BF-506C5E2BDB7A}" dt="2025-10-09T13:34:04.368" v="138" actId="478"/>
          <ac:picMkLst>
            <pc:docMk/>
            <pc:sldMk cId="1285261508" sldId="267"/>
            <ac:picMk id="5" creationId="{C1E2C40A-AAAE-4EF2-B1BA-514CE948EA66}"/>
          </ac:picMkLst>
        </pc:picChg>
        <pc:picChg chg="del">
          <ac:chgData name="C Russell" userId="0a26e364-607b-4d22-8886-fa650a2d1572" providerId="ADAL" clId="{1F2497F0-FF07-412D-94BF-506C5E2BDB7A}" dt="2025-10-09T13:34:03.517" v="137" actId="478"/>
          <ac:picMkLst>
            <pc:docMk/>
            <pc:sldMk cId="1285261508" sldId="267"/>
            <ac:picMk id="12" creationId="{7323D37D-5FB4-4E50-AF2B-5D111E22DC31}"/>
          </ac:picMkLst>
        </pc:picChg>
        <pc:picChg chg="del">
          <ac:chgData name="C Russell" userId="0a26e364-607b-4d22-8886-fa650a2d1572" providerId="ADAL" clId="{1F2497F0-FF07-412D-94BF-506C5E2BDB7A}" dt="2025-10-09T13:34:05.088" v="139" actId="478"/>
          <ac:picMkLst>
            <pc:docMk/>
            <pc:sldMk cId="1285261508" sldId="267"/>
            <ac:picMk id="14" creationId="{7FA7E6BA-9886-44DA-B050-369AFF9C89B9}"/>
          </ac:picMkLst>
        </pc:picChg>
        <pc:picChg chg="del">
          <ac:chgData name="C Russell" userId="0a26e364-607b-4d22-8886-fa650a2d1572" providerId="ADAL" clId="{1F2497F0-FF07-412D-94BF-506C5E2BDB7A}" dt="2025-10-09T13:34:01.581" v="135" actId="478"/>
          <ac:picMkLst>
            <pc:docMk/>
            <pc:sldMk cId="1285261508" sldId="267"/>
            <ac:picMk id="15" creationId="{AD6EEACA-BA3F-4A87-907A-E0A1EE9B840F}"/>
          </ac:picMkLst>
        </pc:picChg>
        <pc:picChg chg="del">
          <ac:chgData name="C Russell" userId="0a26e364-607b-4d22-8886-fa650a2d1572" providerId="ADAL" clId="{1F2497F0-FF07-412D-94BF-506C5E2BDB7A}" dt="2025-10-09T13:34:02.755" v="136" actId="478"/>
          <ac:picMkLst>
            <pc:docMk/>
            <pc:sldMk cId="1285261508" sldId="267"/>
            <ac:picMk id="16" creationId="{123F76FB-02B7-499C-8AE1-E4C2727F60E3}"/>
          </ac:picMkLst>
        </pc:picChg>
      </pc:sldChg>
      <pc:sldChg chg="delSp modSp mod">
        <pc:chgData name="C Russell" userId="0a26e364-607b-4d22-8886-fa650a2d1572" providerId="ADAL" clId="{1F2497F0-FF07-412D-94BF-506C5E2BDB7A}" dt="2025-10-09T13:41:30.151" v="428" actId="20577"/>
        <pc:sldMkLst>
          <pc:docMk/>
          <pc:sldMk cId="2590626095" sldId="268"/>
        </pc:sldMkLst>
        <pc:spChg chg="mod">
          <ac:chgData name="C Russell" userId="0a26e364-607b-4d22-8886-fa650a2d1572" providerId="ADAL" clId="{1F2497F0-FF07-412D-94BF-506C5E2BDB7A}" dt="2025-10-09T13:37:13.403" v="255" actId="20577"/>
          <ac:spMkLst>
            <pc:docMk/>
            <pc:sldMk cId="2590626095" sldId="268"/>
            <ac:spMk id="11" creationId="{918D0BA7-4D3A-49A0-AAB5-861FCA995B78}"/>
          </ac:spMkLst>
        </pc:spChg>
        <pc:spChg chg="mod">
          <ac:chgData name="C Russell" userId="0a26e364-607b-4d22-8886-fa650a2d1572" providerId="ADAL" clId="{1F2497F0-FF07-412D-94BF-506C5E2BDB7A}" dt="2025-10-09T13:41:30.151" v="428" actId="20577"/>
          <ac:spMkLst>
            <pc:docMk/>
            <pc:sldMk cId="2590626095" sldId="268"/>
            <ac:spMk id="21" creationId="{8FBB36FD-302D-4850-B28C-3FE012CEA29E}"/>
          </ac:spMkLst>
        </pc:spChg>
        <pc:grpChg chg="del">
          <ac:chgData name="C Russell" userId="0a26e364-607b-4d22-8886-fa650a2d1572" providerId="ADAL" clId="{1F2497F0-FF07-412D-94BF-506C5E2BDB7A}" dt="2025-10-09T13:36:15.800" v="199" actId="478"/>
          <ac:grpSpMkLst>
            <pc:docMk/>
            <pc:sldMk cId="2590626095" sldId="268"/>
            <ac:grpSpMk id="6" creationId="{3C48D047-0AC7-4AB1-B954-43407A88F3A0}"/>
          </ac:grpSpMkLst>
        </pc:grpChg>
        <pc:picChg chg="del">
          <ac:chgData name="C Russell" userId="0a26e364-607b-4d22-8886-fa650a2d1572" providerId="ADAL" clId="{1F2497F0-FF07-412D-94BF-506C5E2BDB7A}" dt="2025-10-09T13:36:22.022" v="205" actId="478"/>
          <ac:picMkLst>
            <pc:docMk/>
            <pc:sldMk cId="2590626095" sldId="268"/>
            <ac:picMk id="4" creationId="{B2C368AD-1D81-487E-B5F4-58B2E70AEB7D}"/>
          </ac:picMkLst>
        </pc:picChg>
        <pc:picChg chg="del">
          <ac:chgData name="C Russell" userId="0a26e364-607b-4d22-8886-fa650a2d1572" providerId="ADAL" clId="{1F2497F0-FF07-412D-94BF-506C5E2BDB7A}" dt="2025-10-09T13:36:13.919" v="198" actId="478"/>
          <ac:picMkLst>
            <pc:docMk/>
            <pc:sldMk cId="2590626095" sldId="268"/>
            <ac:picMk id="5" creationId="{C1E2C40A-AAAE-4EF2-B1BA-514CE948EA66}"/>
          </ac:picMkLst>
        </pc:picChg>
        <pc:picChg chg="del">
          <ac:chgData name="C Russell" userId="0a26e364-607b-4d22-8886-fa650a2d1572" providerId="ADAL" clId="{1F2497F0-FF07-412D-94BF-506C5E2BDB7A}" dt="2025-10-09T13:36:17.008" v="200" actId="478"/>
          <ac:picMkLst>
            <pc:docMk/>
            <pc:sldMk cId="2590626095" sldId="268"/>
            <ac:picMk id="12" creationId="{7323D37D-5FB4-4E50-AF2B-5D111E22DC31}"/>
          </ac:picMkLst>
        </pc:picChg>
        <pc:picChg chg="del">
          <ac:chgData name="C Russell" userId="0a26e364-607b-4d22-8886-fa650a2d1572" providerId="ADAL" clId="{1F2497F0-FF07-412D-94BF-506C5E2BDB7A}" dt="2025-10-09T13:36:20.554" v="204" actId="478"/>
          <ac:picMkLst>
            <pc:docMk/>
            <pc:sldMk cId="2590626095" sldId="268"/>
            <ac:picMk id="14" creationId="{7FA7E6BA-9886-44DA-B050-369AFF9C89B9}"/>
          </ac:picMkLst>
        </pc:picChg>
        <pc:picChg chg="del">
          <ac:chgData name="C Russell" userId="0a26e364-607b-4d22-8886-fa650a2d1572" providerId="ADAL" clId="{1F2497F0-FF07-412D-94BF-506C5E2BDB7A}" dt="2025-10-09T13:36:17.885" v="201" actId="478"/>
          <ac:picMkLst>
            <pc:docMk/>
            <pc:sldMk cId="2590626095" sldId="268"/>
            <ac:picMk id="17" creationId="{DE183B0B-169C-4D3C-B242-68E69224AFE5}"/>
          </ac:picMkLst>
        </pc:picChg>
        <pc:picChg chg="del">
          <ac:chgData name="C Russell" userId="0a26e364-607b-4d22-8886-fa650a2d1572" providerId="ADAL" clId="{1F2497F0-FF07-412D-94BF-506C5E2BDB7A}" dt="2025-10-09T13:36:18.906" v="202" actId="478"/>
          <ac:picMkLst>
            <pc:docMk/>
            <pc:sldMk cId="2590626095" sldId="268"/>
            <ac:picMk id="18" creationId="{A9232800-C225-4CE0-ABC2-9E7D49426406}"/>
          </ac:picMkLst>
        </pc:picChg>
        <pc:picChg chg="del">
          <ac:chgData name="C Russell" userId="0a26e364-607b-4d22-8886-fa650a2d1572" providerId="ADAL" clId="{1F2497F0-FF07-412D-94BF-506C5E2BDB7A}" dt="2025-10-09T13:36:19.575" v="203" actId="478"/>
          <ac:picMkLst>
            <pc:docMk/>
            <pc:sldMk cId="2590626095" sldId="268"/>
            <ac:picMk id="20" creationId="{2766CBC5-D5A4-412B-95DC-FD0FDC7DD485}"/>
          </ac:picMkLst>
        </pc:picChg>
        <pc:picChg chg="del">
          <ac:chgData name="C Russell" userId="0a26e364-607b-4d22-8886-fa650a2d1572" providerId="ADAL" clId="{1F2497F0-FF07-412D-94BF-506C5E2BDB7A}" dt="2025-10-09T13:36:24.677" v="206" actId="478"/>
          <ac:picMkLst>
            <pc:docMk/>
            <pc:sldMk cId="2590626095" sldId="268"/>
            <ac:picMk id="22" creationId="{0D405CBB-0B3C-4452-9769-9A5DDA0B9EAA}"/>
          </ac:picMkLst>
        </pc:picChg>
      </pc:sldChg>
      <pc:sldChg chg="delSp mod">
        <pc:chgData name="C Russell" userId="0a26e364-607b-4d22-8886-fa650a2d1572" providerId="ADAL" clId="{1F2497F0-FF07-412D-94BF-506C5E2BDB7A}" dt="2025-10-09T13:34:33.315" v="145" actId="478"/>
        <pc:sldMkLst>
          <pc:docMk/>
          <pc:sldMk cId="4168502850" sldId="269"/>
        </pc:sldMkLst>
        <pc:grpChg chg="del">
          <ac:chgData name="C Russell" userId="0a26e364-607b-4d22-8886-fa650a2d1572" providerId="ADAL" clId="{1F2497F0-FF07-412D-94BF-506C5E2BDB7A}" dt="2025-10-09T13:34:25.610" v="141" actId="478"/>
          <ac:grpSpMkLst>
            <pc:docMk/>
            <pc:sldMk cId="4168502850" sldId="269"/>
            <ac:grpSpMk id="6" creationId="{3C48D047-0AC7-4AB1-B954-43407A88F3A0}"/>
          </ac:grpSpMkLst>
        </pc:grpChg>
        <pc:picChg chg="del">
          <ac:chgData name="C Russell" userId="0a26e364-607b-4d22-8886-fa650a2d1572" providerId="ADAL" clId="{1F2497F0-FF07-412D-94BF-506C5E2BDB7A}" dt="2025-10-09T13:34:32.562" v="144" actId="478"/>
          <ac:picMkLst>
            <pc:docMk/>
            <pc:sldMk cId="4168502850" sldId="269"/>
            <ac:picMk id="4" creationId="{B2C368AD-1D81-487E-B5F4-58B2E70AEB7D}"/>
          </ac:picMkLst>
        </pc:picChg>
        <pc:picChg chg="del">
          <ac:chgData name="C Russell" userId="0a26e364-607b-4d22-8886-fa650a2d1572" providerId="ADAL" clId="{1F2497F0-FF07-412D-94BF-506C5E2BDB7A}" dt="2025-10-09T13:34:33.315" v="145" actId="478"/>
          <ac:picMkLst>
            <pc:docMk/>
            <pc:sldMk cId="4168502850" sldId="269"/>
            <ac:picMk id="5" creationId="{C1E2C40A-AAAE-4EF2-B1BA-514CE948EA66}"/>
          </ac:picMkLst>
        </pc:picChg>
        <pc:picChg chg="del">
          <ac:chgData name="C Russell" userId="0a26e364-607b-4d22-8886-fa650a2d1572" providerId="ADAL" clId="{1F2497F0-FF07-412D-94BF-506C5E2BDB7A}" dt="2025-10-09T13:34:27.284" v="142" actId="478"/>
          <ac:picMkLst>
            <pc:docMk/>
            <pc:sldMk cId="4168502850" sldId="269"/>
            <ac:picMk id="12" creationId="{7323D37D-5FB4-4E50-AF2B-5D111E22DC31}"/>
          </ac:picMkLst>
        </pc:picChg>
        <pc:picChg chg="del">
          <ac:chgData name="C Russell" userId="0a26e364-607b-4d22-8886-fa650a2d1572" providerId="ADAL" clId="{1F2497F0-FF07-412D-94BF-506C5E2BDB7A}" dt="2025-10-09T13:34:31.309" v="143" actId="478"/>
          <ac:picMkLst>
            <pc:docMk/>
            <pc:sldMk cId="4168502850" sldId="269"/>
            <ac:picMk id="17" creationId="{C019FA3E-9E60-4ED8-B4AB-63948564A08D}"/>
          </ac:picMkLst>
        </pc:picChg>
      </pc:sldChg>
      <pc:sldChg chg="addSp delSp modSp mod">
        <pc:chgData name="C Russell" userId="0a26e364-607b-4d22-8886-fa650a2d1572" providerId="ADAL" clId="{1F2497F0-FF07-412D-94BF-506C5E2BDB7A}" dt="2025-10-09T13:35:30.766" v="197" actId="478"/>
        <pc:sldMkLst>
          <pc:docMk/>
          <pc:sldMk cId="4133422434" sldId="270"/>
        </pc:sldMkLst>
        <pc:spChg chg="mod">
          <ac:chgData name="C Russell" userId="0a26e364-607b-4d22-8886-fa650a2d1572" providerId="ADAL" clId="{1F2497F0-FF07-412D-94BF-506C5E2BDB7A}" dt="2025-10-09T13:34:41.425" v="147" actId="122"/>
          <ac:spMkLst>
            <pc:docMk/>
            <pc:sldMk cId="4133422434" sldId="270"/>
            <ac:spMk id="2" creationId="{E388ABD7-3BFC-41E6-AC52-52F3894C3EC0}"/>
          </ac:spMkLst>
        </pc:spChg>
        <pc:spChg chg="add del mod">
          <ac:chgData name="C Russell" userId="0a26e364-607b-4d22-8886-fa650a2d1572" providerId="ADAL" clId="{1F2497F0-FF07-412D-94BF-506C5E2BDB7A}" dt="2025-10-09T13:35:27.501" v="195" actId="478"/>
          <ac:spMkLst>
            <pc:docMk/>
            <pc:sldMk cId="4133422434" sldId="270"/>
            <ac:spMk id="11" creationId="{918D0BA7-4D3A-49A0-AAB5-861FCA995B78}"/>
          </ac:spMkLst>
        </pc:spChg>
        <pc:grpChg chg="del">
          <ac:chgData name="C Russell" userId="0a26e364-607b-4d22-8886-fa650a2d1572" providerId="ADAL" clId="{1F2497F0-FF07-412D-94BF-506C5E2BDB7A}" dt="2025-10-09T13:34:37.848" v="146" actId="478"/>
          <ac:grpSpMkLst>
            <pc:docMk/>
            <pc:sldMk cId="4133422434" sldId="270"/>
            <ac:grpSpMk id="6" creationId="{3C48D047-0AC7-4AB1-B954-43407A88F3A0}"/>
          </ac:grpSpMkLst>
        </pc:grpChg>
        <pc:picChg chg="del">
          <ac:chgData name="C Russell" userId="0a26e364-607b-4d22-8886-fa650a2d1572" providerId="ADAL" clId="{1F2497F0-FF07-412D-94BF-506C5E2BDB7A}" dt="2025-10-09T13:35:29.631" v="196" actId="478"/>
          <ac:picMkLst>
            <pc:docMk/>
            <pc:sldMk cId="4133422434" sldId="270"/>
            <ac:picMk id="4" creationId="{B2C368AD-1D81-487E-B5F4-58B2E70AEB7D}"/>
          </ac:picMkLst>
        </pc:picChg>
        <pc:picChg chg="del">
          <ac:chgData name="C Russell" userId="0a26e364-607b-4d22-8886-fa650a2d1572" providerId="ADAL" clId="{1F2497F0-FF07-412D-94BF-506C5E2BDB7A}" dt="2025-10-09T13:35:30.766" v="197" actId="478"/>
          <ac:picMkLst>
            <pc:docMk/>
            <pc:sldMk cId="4133422434" sldId="270"/>
            <ac:picMk id="5" creationId="{C1E2C40A-AAAE-4EF2-B1BA-514CE948EA66}"/>
          </ac:picMkLst>
        </pc:picChg>
        <pc:picChg chg="del">
          <ac:chgData name="C Russell" userId="0a26e364-607b-4d22-8886-fa650a2d1572" providerId="ADAL" clId="{1F2497F0-FF07-412D-94BF-506C5E2BDB7A}" dt="2025-10-09T13:35:21.119" v="193" actId="478"/>
          <ac:picMkLst>
            <pc:docMk/>
            <pc:sldMk cId="4133422434" sldId="270"/>
            <ac:picMk id="12" creationId="{7323D37D-5FB4-4E50-AF2B-5D111E22DC31}"/>
          </ac:picMkLst>
        </pc:picChg>
      </pc:sldChg>
      <pc:sldChg chg="delSp modSp del mod">
        <pc:chgData name="C Russell" userId="0a26e364-607b-4d22-8886-fa650a2d1572" providerId="ADAL" clId="{1F2497F0-FF07-412D-94BF-506C5E2BDB7A}" dt="2025-10-09T12:12:12.231" v="14" actId="47"/>
        <pc:sldMkLst>
          <pc:docMk/>
          <pc:sldMk cId="3170128274" sldId="271"/>
        </pc:sldMkLst>
        <pc:spChg chg="mod">
          <ac:chgData name="C Russell" userId="0a26e364-607b-4d22-8886-fa650a2d1572" providerId="ADAL" clId="{1F2497F0-FF07-412D-94BF-506C5E2BDB7A}" dt="2025-10-09T12:11:52.986" v="10" actId="21"/>
          <ac:spMkLst>
            <pc:docMk/>
            <pc:sldMk cId="3170128274" sldId="271"/>
            <ac:spMk id="2" creationId="{E388ABD7-3BFC-41E6-AC52-52F3894C3EC0}"/>
          </ac:spMkLst>
        </pc:spChg>
        <pc:grpChg chg="del">
          <ac:chgData name="C Russell" userId="0a26e364-607b-4d22-8886-fa650a2d1572" providerId="ADAL" clId="{1F2497F0-FF07-412D-94BF-506C5E2BDB7A}" dt="2025-10-09T12:10:13.888" v="4" actId="478"/>
          <ac:grpSpMkLst>
            <pc:docMk/>
            <pc:sldMk cId="3170128274" sldId="271"/>
            <ac:grpSpMk id="6" creationId="{3C48D047-0AC7-4AB1-B954-43407A88F3A0}"/>
          </ac:grpSpMkLst>
        </pc:grpChg>
        <pc:picChg chg="del">
          <ac:chgData name="C Russell" userId="0a26e364-607b-4d22-8886-fa650a2d1572" providerId="ADAL" clId="{1F2497F0-FF07-412D-94BF-506C5E2BDB7A}" dt="2025-10-09T12:10:24.908" v="5" actId="478"/>
          <ac:picMkLst>
            <pc:docMk/>
            <pc:sldMk cId="3170128274" sldId="271"/>
            <ac:picMk id="4" creationId="{B2C368AD-1D81-487E-B5F4-58B2E70AEB7D}"/>
          </ac:picMkLst>
        </pc:picChg>
        <pc:picChg chg="del">
          <ac:chgData name="C Russell" userId="0a26e364-607b-4d22-8886-fa650a2d1572" providerId="ADAL" clId="{1F2497F0-FF07-412D-94BF-506C5E2BDB7A}" dt="2025-10-09T12:10:06.976" v="3" actId="478"/>
          <ac:picMkLst>
            <pc:docMk/>
            <pc:sldMk cId="3170128274" sldId="271"/>
            <ac:picMk id="11" creationId="{770C6755-2119-41B9-8252-FD07A260793D}"/>
          </ac:picMkLst>
        </pc:picChg>
        <pc:picChg chg="del">
          <ac:chgData name="C Russell" userId="0a26e364-607b-4d22-8886-fa650a2d1572" providerId="ADAL" clId="{1F2497F0-FF07-412D-94BF-506C5E2BDB7A}" dt="2025-10-09T12:10:03.410" v="2" actId="478"/>
          <ac:picMkLst>
            <pc:docMk/>
            <pc:sldMk cId="3170128274" sldId="271"/>
            <ac:picMk id="13" creationId="{9C9E3909-FB1D-4A81-BDBF-7903DBEC88C1}"/>
          </ac:picMkLst>
        </pc:picChg>
      </pc:sldChg>
      <pc:sldChg chg="addSp delSp modSp new mod">
        <pc:chgData name="C Russell" userId="0a26e364-607b-4d22-8886-fa650a2d1572" providerId="ADAL" clId="{1F2497F0-FF07-412D-94BF-506C5E2BDB7A}" dt="2025-10-09T13:27:37.199" v="23" actId="20577"/>
        <pc:sldMkLst>
          <pc:docMk/>
          <pc:sldMk cId="1828921492" sldId="272"/>
        </pc:sldMkLst>
        <pc:spChg chg="mod">
          <ac:chgData name="C Russell" userId="0a26e364-607b-4d22-8886-fa650a2d1572" providerId="ADAL" clId="{1F2497F0-FF07-412D-94BF-506C5E2BDB7A}" dt="2025-10-09T12:12:03.822" v="12" actId="1076"/>
          <ac:spMkLst>
            <pc:docMk/>
            <pc:sldMk cId="1828921492" sldId="272"/>
            <ac:spMk id="2" creationId="{0D58466E-F6AC-38EC-4C1D-4456B190B151}"/>
          </ac:spMkLst>
        </pc:spChg>
        <pc:spChg chg="del">
          <ac:chgData name="C Russell" userId="0a26e364-607b-4d22-8886-fa650a2d1572" providerId="ADAL" clId="{1F2497F0-FF07-412D-94BF-506C5E2BDB7A}" dt="2025-10-09T12:11:06.909" v="7"/>
          <ac:spMkLst>
            <pc:docMk/>
            <pc:sldMk cId="1828921492" sldId="272"/>
            <ac:spMk id="3" creationId="{9468D972-8AB6-AA05-08C6-FA19A9E9199D}"/>
          </ac:spMkLst>
        </pc:spChg>
        <pc:spChg chg="add mod">
          <ac:chgData name="C Russell" userId="0a26e364-607b-4d22-8886-fa650a2d1572" providerId="ADAL" clId="{1F2497F0-FF07-412D-94BF-506C5E2BDB7A}" dt="2025-10-09T13:27:37.199" v="23" actId="20577"/>
          <ac:spMkLst>
            <pc:docMk/>
            <pc:sldMk cId="1828921492" sldId="272"/>
            <ac:spMk id="4" creationId="{43693CC8-9A47-D7AF-51EA-DADB9DEC0C76}"/>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D858750E-1A2F-40B1-BF7D-AA3D194AB1D5}" type="datetimeFigureOut">
              <a:rPr lang="en-GB" smtClean="0"/>
              <a:t>09/10/2025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F79472-D568-4E77-B654-FBE646ED5EC2}" type="slidenum">
              <a:rPr lang="en-GB" smtClean="0"/>
              <a:t>‹#›</a:t>
            </a:fld>
            <a:endParaRPr lang="en-GB"/>
          </a:p>
        </p:txBody>
      </p:sp>
    </p:spTree>
    <p:extLst>
      <p:ext uri="{BB962C8B-B14F-4D97-AF65-F5344CB8AC3E}">
        <p14:creationId xmlns:p14="http://schemas.microsoft.com/office/powerpoint/2010/main" val="10115510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858750E-1A2F-40B1-BF7D-AA3D194AB1D5}" type="datetimeFigureOut">
              <a:rPr lang="en-GB" smtClean="0"/>
              <a:t>09/10/2025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F79472-D568-4E77-B654-FBE646ED5EC2}" type="slidenum">
              <a:rPr lang="en-GB" smtClean="0"/>
              <a:t>‹#›</a:t>
            </a:fld>
            <a:endParaRPr lang="en-GB"/>
          </a:p>
        </p:txBody>
      </p:sp>
    </p:spTree>
    <p:extLst>
      <p:ext uri="{BB962C8B-B14F-4D97-AF65-F5344CB8AC3E}">
        <p14:creationId xmlns:p14="http://schemas.microsoft.com/office/powerpoint/2010/main" val="29125929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858750E-1A2F-40B1-BF7D-AA3D194AB1D5}" type="datetimeFigureOut">
              <a:rPr lang="en-GB" smtClean="0"/>
              <a:t>09/10/2025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F79472-D568-4E77-B654-FBE646ED5EC2}" type="slidenum">
              <a:rPr lang="en-GB" smtClean="0"/>
              <a:t>‹#›</a:t>
            </a:fld>
            <a:endParaRPr lang="en-GB"/>
          </a:p>
        </p:txBody>
      </p:sp>
    </p:spTree>
    <p:extLst>
      <p:ext uri="{BB962C8B-B14F-4D97-AF65-F5344CB8AC3E}">
        <p14:creationId xmlns:p14="http://schemas.microsoft.com/office/powerpoint/2010/main" val="26975592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858750E-1A2F-40B1-BF7D-AA3D194AB1D5}" type="datetimeFigureOut">
              <a:rPr lang="en-GB" smtClean="0"/>
              <a:t>09/10/2025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F79472-D568-4E77-B654-FBE646ED5EC2}" type="slidenum">
              <a:rPr lang="en-GB" smtClean="0"/>
              <a:t>‹#›</a:t>
            </a:fld>
            <a:endParaRPr lang="en-GB"/>
          </a:p>
        </p:txBody>
      </p:sp>
    </p:spTree>
    <p:extLst>
      <p:ext uri="{BB962C8B-B14F-4D97-AF65-F5344CB8AC3E}">
        <p14:creationId xmlns:p14="http://schemas.microsoft.com/office/powerpoint/2010/main" val="19063672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858750E-1A2F-40B1-BF7D-AA3D194AB1D5}" type="datetimeFigureOut">
              <a:rPr lang="en-GB" smtClean="0"/>
              <a:t>09/10/2025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2F79472-D568-4E77-B654-FBE646ED5EC2}" type="slidenum">
              <a:rPr lang="en-GB" smtClean="0"/>
              <a:t>‹#›</a:t>
            </a:fld>
            <a:endParaRPr lang="en-GB"/>
          </a:p>
        </p:txBody>
      </p:sp>
    </p:spTree>
    <p:extLst>
      <p:ext uri="{BB962C8B-B14F-4D97-AF65-F5344CB8AC3E}">
        <p14:creationId xmlns:p14="http://schemas.microsoft.com/office/powerpoint/2010/main" val="16942969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D858750E-1A2F-40B1-BF7D-AA3D194AB1D5}" type="datetimeFigureOut">
              <a:rPr lang="en-GB" smtClean="0"/>
              <a:t>09/10/2025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2F79472-D568-4E77-B654-FBE646ED5EC2}" type="slidenum">
              <a:rPr lang="en-GB" smtClean="0"/>
              <a:t>‹#›</a:t>
            </a:fld>
            <a:endParaRPr lang="en-GB"/>
          </a:p>
        </p:txBody>
      </p:sp>
    </p:spTree>
    <p:extLst>
      <p:ext uri="{BB962C8B-B14F-4D97-AF65-F5344CB8AC3E}">
        <p14:creationId xmlns:p14="http://schemas.microsoft.com/office/powerpoint/2010/main" val="17977155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858750E-1A2F-40B1-BF7D-AA3D194AB1D5}" type="datetimeFigureOut">
              <a:rPr lang="en-GB" smtClean="0"/>
              <a:t>09/10/2025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2F79472-D568-4E77-B654-FBE646ED5EC2}" type="slidenum">
              <a:rPr lang="en-GB" smtClean="0"/>
              <a:t>‹#›</a:t>
            </a:fld>
            <a:endParaRPr lang="en-GB"/>
          </a:p>
        </p:txBody>
      </p:sp>
    </p:spTree>
    <p:extLst>
      <p:ext uri="{BB962C8B-B14F-4D97-AF65-F5344CB8AC3E}">
        <p14:creationId xmlns:p14="http://schemas.microsoft.com/office/powerpoint/2010/main" val="15369079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D858750E-1A2F-40B1-BF7D-AA3D194AB1D5}" type="datetimeFigureOut">
              <a:rPr lang="en-GB" smtClean="0"/>
              <a:t>09/10/2025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F79472-D568-4E77-B654-FBE646ED5EC2}" type="slidenum">
              <a:rPr lang="en-GB" smtClean="0"/>
              <a:t>‹#›</a:t>
            </a:fld>
            <a:endParaRPr lang="en-GB"/>
          </a:p>
        </p:txBody>
      </p:sp>
    </p:spTree>
    <p:extLst>
      <p:ext uri="{BB962C8B-B14F-4D97-AF65-F5344CB8AC3E}">
        <p14:creationId xmlns:p14="http://schemas.microsoft.com/office/powerpoint/2010/main" val="39585797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D858750E-1A2F-40B1-BF7D-AA3D194AB1D5}" type="datetimeFigureOut">
              <a:rPr lang="en-GB" smtClean="0"/>
              <a:t>09/10/2025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F79472-D568-4E77-B654-FBE646ED5EC2}" type="slidenum">
              <a:rPr lang="en-GB" smtClean="0"/>
              <a:t>‹#›</a:t>
            </a:fld>
            <a:endParaRPr lang="en-GB"/>
          </a:p>
        </p:txBody>
      </p:sp>
    </p:spTree>
    <p:extLst>
      <p:ext uri="{BB962C8B-B14F-4D97-AF65-F5344CB8AC3E}">
        <p14:creationId xmlns:p14="http://schemas.microsoft.com/office/powerpoint/2010/main" val="59345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858750E-1A2F-40B1-BF7D-AA3D194AB1D5}" type="datetimeFigureOut">
              <a:rPr lang="en-GB" smtClean="0"/>
              <a:t>09/10/2025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F79472-D568-4E77-B654-FBE646ED5EC2}" type="slidenum">
              <a:rPr lang="en-GB" smtClean="0"/>
              <a:t>‹#›</a:t>
            </a:fld>
            <a:endParaRPr lang="en-GB"/>
          </a:p>
        </p:txBody>
      </p:sp>
    </p:spTree>
    <p:extLst>
      <p:ext uri="{BB962C8B-B14F-4D97-AF65-F5344CB8AC3E}">
        <p14:creationId xmlns:p14="http://schemas.microsoft.com/office/powerpoint/2010/main" val="23874558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858750E-1A2F-40B1-BF7D-AA3D194AB1D5}" type="datetimeFigureOut">
              <a:rPr lang="en-GB" smtClean="0"/>
              <a:t>09/10/2025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F79472-D568-4E77-B654-FBE646ED5EC2}" type="slidenum">
              <a:rPr lang="en-GB" smtClean="0"/>
              <a:t>‹#›</a:t>
            </a:fld>
            <a:endParaRPr lang="en-GB"/>
          </a:p>
        </p:txBody>
      </p:sp>
    </p:spTree>
    <p:extLst>
      <p:ext uri="{BB962C8B-B14F-4D97-AF65-F5344CB8AC3E}">
        <p14:creationId xmlns:p14="http://schemas.microsoft.com/office/powerpoint/2010/main" val="26923167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extLst>
              <a:ext uri="{BEBA8EAE-BF5A-486C-A8C5-ECC9F3942E4B}">
                <a14:imgProps xmlns:a14="http://schemas.microsoft.com/office/drawing/2010/main">
                  <a14:imgLayer r:embed="rId14">
                    <a14:imgEffect>
                      <a14:artisticPencilSketch/>
                    </a14:imgEffect>
                  </a14:imgLayer>
                </a14:imgProps>
              </a:ext>
            </a:extLst>
          </a:blip>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D858750E-1A2F-40B1-BF7D-AA3D194AB1D5}" type="datetimeFigureOut">
              <a:rPr lang="en-GB" smtClean="0"/>
              <a:t>09/10/2025</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02F79472-D568-4E77-B654-FBE646ED5EC2}" type="slidenum">
              <a:rPr lang="en-GB" smtClean="0"/>
              <a:t>‹#›</a:t>
            </a:fld>
            <a:endParaRPr lang="en-GB"/>
          </a:p>
        </p:txBody>
      </p:sp>
    </p:spTree>
    <p:extLst>
      <p:ext uri="{BB962C8B-B14F-4D97-AF65-F5344CB8AC3E}">
        <p14:creationId xmlns:p14="http://schemas.microsoft.com/office/powerpoint/2010/main" val="40579560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hyperlink" Target="https://nationalcareers.service.gov.uk/" TargetMode="External"/><Relationship Id="rId3" Type="http://schemas.openxmlformats.org/officeDocument/2006/relationships/image" Target="../media/image4.png"/><Relationship Id="rId7" Type="http://schemas.openxmlformats.org/officeDocument/2006/relationships/image" Target="../media/image6.png"/><Relationship Id="rId2" Type="http://schemas.openxmlformats.org/officeDocument/2006/relationships/hyperlink" Target="https://www.talkingfutures.org.uk/" TargetMode="External"/><Relationship Id="rId1" Type="http://schemas.openxmlformats.org/officeDocument/2006/relationships/slideLayout" Target="../slideLayouts/slideLayout2.xml"/><Relationship Id="rId6" Type="http://schemas.openxmlformats.org/officeDocument/2006/relationships/hyperlink" Target="https://apprenticeshipguide.co.uk/" TargetMode="External"/><Relationship Id="rId5" Type="http://schemas.openxmlformats.org/officeDocument/2006/relationships/image" Target="../media/image5.png"/><Relationship Id="rId10" Type="http://schemas.openxmlformats.org/officeDocument/2006/relationships/image" Target="../media/image8.png"/><Relationship Id="rId4" Type="http://schemas.openxmlformats.org/officeDocument/2006/relationships/hyperlink" Target="https://successatschool.org/" TargetMode="External"/><Relationship Id="rId9"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localoffer.derbyshire.gov.uk/home.aspx"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mailto:smoss@buxton.derbyshire.sch.uk" TargetMode="External"/><Relationship Id="rId2" Type="http://schemas.openxmlformats.org/officeDocument/2006/relationships/hyperlink" Target="mailto:caroline.Russell@buxton.derbyshire.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2B9A6DB2-1310-4471-B8D0-8D987451A1A4}"/>
              </a:ext>
            </a:extLst>
          </p:cNvPr>
          <p:cNvSpPr>
            <a:spLocks noGrp="1"/>
          </p:cNvSpPr>
          <p:nvPr>
            <p:ph type="title"/>
          </p:nvPr>
        </p:nvSpPr>
        <p:spPr>
          <a:xfrm>
            <a:off x="1149177" y="3096768"/>
            <a:ext cx="5623479" cy="723171"/>
          </a:xfrm>
        </p:spPr>
        <p:txBody>
          <a:bodyPr>
            <a:noAutofit/>
          </a:bodyPr>
          <a:lstStyle/>
          <a:p>
            <a:r>
              <a:rPr lang="en-GB" sz="3600" dirty="0">
                <a:solidFill>
                  <a:srgbClr val="FF6600"/>
                </a:solidFill>
                <a:latin typeface="Segoe UI Black" panose="020B0A02040204020203" pitchFamily="34" charset="0"/>
                <a:ea typeface="Segoe UI Black" panose="020B0A02040204020203" pitchFamily="34" charset="0"/>
              </a:rPr>
              <a:t>Parent and Carer Engagement Statement </a:t>
            </a:r>
            <a:br>
              <a:rPr lang="en-GB" sz="3600" dirty="0">
                <a:solidFill>
                  <a:srgbClr val="FF6600"/>
                </a:solidFill>
                <a:latin typeface="Segoe UI Black" panose="020B0A02040204020203" pitchFamily="34" charset="0"/>
                <a:ea typeface="Segoe UI Black" panose="020B0A02040204020203" pitchFamily="34" charset="0"/>
              </a:rPr>
            </a:br>
            <a:r>
              <a:rPr lang="en-GB" sz="2000" dirty="0">
                <a:solidFill>
                  <a:srgbClr val="002060"/>
                </a:solidFill>
                <a:latin typeface="Segoe UI Black" panose="020B0A02040204020203" pitchFamily="34" charset="0"/>
                <a:ea typeface="Segoe UI Black" panose="020B0A02040204020203" pitchFamily="34" charset="0"/>
              </a:rPr>
              <a:t>Careers Education, Information, Advice &amp; Guidance (CEIAG)</a:t>
            </a:r>
            <a:endParaRPr lang="en-GB" sz="2000" dirty="0">
              <a:solidFill>
                <a:srgbClr val="FF6600"/>
              </a:solidFill>
              <a:latin typeface="Segoe UI Black" panose="020B0A02040204020203" pitchFamily="34" charset="0"/>
              <a:ea typeface="Segoe UI Black" panose="020B0A02040204020203" pitchFamily="34" charset="0"/>
            </a:endParaRPr>
          </a:p>
        </p:txBody>
      </p:sp>
      <p:sp>
        <p:nvSpPr>
          <p:cNvPr id="24" name="TextBox 23">
            <a:extLst>
              <a:ext uri="{FF2B5EF4-FFF2-40B4-BE49-F238E27FC236}">
                <a16:creationId xmlns:a16="http://schemas.microsoft.com/office/drawing/2014/main" id="{AF32485D-83EA-4F13-A789-53ED3AA64474}"/>
              </a:ext>
            </a:extLst>
          </p:cNvPr>
          <p:cNvSpPr txBox="1"/>
          <p:nvPr/>
        </p:nvSpPr>
        <p:spPr>
          <a:xfrm>
            <a:off x="1658747" y="8454123"/>
            <a:ext cx="4013946" cy="375552"/>
          </a:xfrm>
          <a:prstGeom prst="rect">
            <a:avLst/>
          </a:prstGeom>
          <a:noFill/>
        </p:spPr>
        <p:txBody>
          <a:bodyPr wrap="square">
            <a:spAutoFit/>
          </a:bodyPr>
          <a:lstStyle/>
          <a:p>
            <a:pPr marL="0" marR="0" lvl="0" indent="0" algn="l" defTabSz="457200" rtl="0" eaLnBrk="1" fontAlgn="auto" latinLnBrk="0" hangingPunct="1">
              <a:lnSpc>
                <a:spcPct val="107000"/>
              </a:lnSpc>
              <a:spcBef>
                <a:spcPts val="0"/>
              </a:spcBef>
              <a:spcAft>
                <a:spcPts val="800"/>
              </a:spcAft>
              <a:buClrTx/>
              <a:buSzTx/>
              <a:buFontTx/>
              <a:buNone/>
              <a:tabLst/>
              <a:defRPr/>
            </a:pPr>
            <a:r>
              <a:rPr kumimoji="0" lang="en-GB" sz="1800" b="0" i="1" u="none" strike="noStrike" kern="12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Times New Roman" panose="02020603050405020304" pitchFamily="18" charset="0"/>
              </a:rPr>
              <a:t>Supporting Your Child’s Future, Together</a:t>
            </a:r>
            <a:endParaRPr kumimoji="0" lang="en-GB" sz="1800" b="0" i="0" u="none" strike="noStrike" kern="12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pic>
        <p:nvPicPr>
          <p:cNvPr id="2" name="Picture 1">
            <a:extLst>
              <a:ext uri="{FF2B5EF4-FFF2-40B4-BE49-F238E27FC236}">
                <a16:creationId xmlns:a16="http://schemas.microsoft.com/office/drawing/2014/main" id="{35006915-E637-42EB-9238-E6BB354C8458}"/>
              </a:ext>
            </a:extLst>
          </p:cNvPr>
          <p:cNvPicPr>
            <a:picLocks noChangeAspect="1"/>
          </p:cNvPicPr>
          <p:nvPr/>
        </p:nvPicPr>
        <p:blipFill>
          <a:blip r:embed="rId2"/>
          <a:stretch>
            <a:fillRect/>
          </a:stretch>
        </p:blipFill>
        <p:spPr>
          <a:xfrm>
            <a:off x="231323" y="225142"/>
            <a:ext cx="1835708" cy="513998"/>
          </a:xfrm>
          <a:prstGeom prst="rect">
            <a:avLst/>
          </a:prstGeom>
        </p:spPr>
      </p:pic>
      <p:pic>
        <p:nvPicPr>
          <p:cNvPr id="5" name="Picture 4">
            <a:extLst>
              <a:ext uri="{FF2B5EF4-FFF2-40B4-BE49-F238E27FC236}">
                <a16:creationId xmlns:a16="http://schemas.microsoft.com/office/drawing/2014/main" id="{C648199E-0451-C871-CF3A-D9716EFCC314}"/>
              </a:ext>
            </a:extLst>
          </p:cNvPr>
          <p:cNvPicPr>
            <a:picLocks noChangeAspect="1"/>
          </p:cNvPicPr>
          <p:nvPr/>
        </p:nvPicPr>
        <p:blipFill>
          <a:blip r:embed="rId3"/>
          <a:stretch>
            <a:fillRect/>
          </a:stretch>
        </p:blipFill>
        <p:spPr>
          <a:xfrm>
            <a:off x="2692791" y="1181745"/>
            <a:ext cx="1472418" cy="1472418"/>
          </a:xfrm>
          <a:prstGeom prst="rect">
            <a:avLst/>
          </a:prstGeom>
        </p:spPr>
      </p:pic>
    </p:spTree>
    <p:extLst>
      <p:ext uri="{BB962C8B-B14F-4D97-AF65-F5344CB8AC3E}">
        <p14:creationId xmlns:p14="http://schemas.microsoft.com/office/powerpoint/2010/main" val="1910467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88ABD7-3BFC-41E6-AC52-52F3894C3EC0}"/>
              </a:ext>
            </a:extLst>
          </p:cNvPr>
          <p:cNvSpPr>
            <a:spLocks noGrp="1"/>
          </p:cNvSpPr>
          <p:nvPr>
            <p:ph type="title"/>
          </p:nvPr>
        </p:nvSpPr>
        <p:spPr>
          <a:xfrm>
            <a:off x="1504950" y="342900"/>
            <a:ext cx="4295775" cy="639506"/>
          </a:xfrm>
        </p:spPr>
        <p:txBody>
          <a:bodyPr/>
          <a:lstStyle/>
          <a:p>
            <a:r>
              <a:rPr lang="en-GB" dirty="0">
                <a:solidFill>
                  <a:srgbClr val="002060"/>
                </a:solidFill>
                <a:latin typeface="Segoe UI Black" panose="020B0A02040204020203" pitchFamily="34" charset="0"/>
                <a:ea typeface="Segoe UI Black" panose="020B0A02040204020203" pitchFamily="34" charset="0"/>
              </a:rPr>
              <a:t>Our Commitment</a:t>
            </a:r>
          </a:p>
        </p:txBody>
      </p:sp>
      <p:sp>
        <p:nvSpPr>
          <p:cNvPr id="3" name="Content Placeholder 2">
            <a:extLst>
              <a:ext uri="{FF2B5EF4-FFF2-40B4-BE49-F238E27FC236}">
                <a16:creationId xmlns:a16="http://schemas.microsoft.com/office/drawing/2014/main" id="{ADC68EB8-BF9D-4455-9975-07E3063F0B17}"/>
              </a:ext>
            </a:extLst>
          </p:cNvPr>
          <p:cNvSpPr>
            <a:spLocks noGrp="1"/>
          </p:cNvSpPr>
          <p:nvPr>
            <p:ph idx="1"/>
          </p:nvPr>
        </p:nvSpPr>
        <p:spPr>
          <a:xfrm>
            <a:off x="403692" y="1118906"/>
            <a:ext cx="5714159" cy="4105367"/>
          </a:xfrm>
        </p:spPr>
        <p:txBody>
          <a:bodyPr>
            <a:normAutofit/>
          </a:bodyPr>
          <a:lstStyle/>
          <a:p>
            <a:pPr marL="0" indent="0">
              <a:buNone/>
            </a:pPr>
            <a:r>
              <a:rPr lang="en-GB" sz="1800" dirty="0">
                <a:solidFill>
                  <a:srgbClr val="002060"/>
                </a:solidFill>
                <a:latin typeface="Dubai" panose="020B0503030403030204" pitchFamily="34" charset="-78"/>
                <a:cs typeface="Dubai" panose="020B0503030403030204" pitchFamily="34" charset="-78"/>
              </a:rPr>
              <a:t>At Buxton Community School, we recognise the crucial role that parents and carers play in supporting their child’s career development and future planning. We are committed to ensuring parents and carers are informed, engaged, and empowered throughout their child’s careers education journey from Year 7 to Year 11 and beyond.</a:t>
            </a:r>
          </a:p>
          <a:p>
            <a:pPr marL="0" indent="0">
              <a:buNone/>
            </a:pPr>
            <a:r>
              <a:rPr lang="en-GB" sz="1800" dirty="0">
                <a:solidFill>
                  <a:srgbClr val="002060"/>
                </a:solidFill>
                <a:latin typeface="Dubai" panose="020B0503030403030204" pitchFamily="34" charset="-78"/>
                <a:cs typeface="Dubai" panose="020B0503030403030204" pitchFamily="34" charset="-78"/>
              </a:rPr>
              <a:t>Our Careers Programme is fully aligned with the Gatsby Benchmarks, and parent/carer involvement is a key element across all areas.</a:t>
            </a:r>
          </a:p>
        </p:txBody>
      </p:sp>
    </p:spTree>
    <p:extLst>
      <p:ext uri="{BB962C8B-B14F-4D97-AF65-F5344CB8AC3E}">
        <p14:creationId xmlns:p14="http://schemas.microsoft.com/office/powerpoint/2010/main" val="32035483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58466E-F6AC-38EC-4C1D-4456B190B151}"/>
              </a:ext>
            </a:extLst>
          </p:cNvPr>
          <p:cNvSpPr>
            <a:spLocks noGrp="1"/>
          </p:cNvSpPr>
          <p:nvPr>
            <p:ph type="title"/>
          </p:nvPr>
        </p:nvSpPr>
        <p:spPr>
          <a:xfrm>
            <a:off x="557212" y="241655"/>
            <a:ext cx="5915025" cy="1914702"/>
          </a:xfrm>
        </p:spPr>
        <p:txBody>
          <a:bodyPr/>
          <a:lstStyle/>
          <a:p>
            <a:r>
              <a:rPr lang="en-GB" dirty="0">
                <a:solidFill>
                  <a:srgbClr val="002060"/>
                </a:solidFill>
                <a:latin typeface="Segoe UI Black" panose="020B0A02040204020203" pitchFamily="34" charset="0"/>
                <a:ea typeface="Segoe UI Black" panose="020B0A02040204020203" pitchFamily="34" charset="0"/>
              </a:rPr>
              <a:t>Student Entitlement Statement</a:t>
            </a:r>
            <a:endParaRPr lang="en-GB" dirty="0"/>
          </a:p>
        </p:txBody>
      </p:sp>
      <p:sp>
        <p:nvSpPr>
          <p:cNvPr id="4" name="Content Placeholder 3">
            <a:extLst>
              <a:ext uri="{FF2B5EF4-FFF2-40B4-BE49-F238E27FC236}">
                <a16:creationId xmlns:a16="http://schemas.microsoft.com/office/drawing/2014/main" id="{43693CC8-9A47-D7AF-51EA-DADB9DEC0C76}"/>
              </a:ext>
            </a:extLst>
          </p:cNvPr>
          <p:cNvSpPr txBox="1">
            <a:spLocks noGrp="1"/>
          </p:cNvSpPr>
          <p:nvPr>
            <p:ph idx="1"/>
          </p:nvPr>
        </p:nvSpPr>
        <p:spPr>
          <a:xfrm>
            <a:off x="557211" y="1674813"/>
            <a:ext cx="5915025" cy="7146572"/>
          </a:xfrm>
          <a:prstGeom prst="rect">
            <a:avLst/>
          </a:prstGeom>
          <a:noFill/>
        </p:spPr>
        <p:txBody>
          <a:bodyPr wrap="square">
            <a:spAutoFit/>
          </a:bodyPr>
          <a:lstStyle/>
          <a:p>
            <a:pPr marL="0" marR="0" lvl="0" indent="0" algn="ctr" defTabSz="457200" rtl="0" eaLnBrk="1" fontAlgn="base"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FF6600"/>
                </a:solidFill>
                <a:effectLst/>
                <a:uLnTx/>
                <a:uFillTx/>
                <a:latin typeface="Segoe UI Black" panose="020B0A02040204020203" pitchFamily="34" charset="0"/>
                <a:ea typeface="Segoe UI Black" panose="020B0A02040204020203" pitchFamily="34" charset="0"/>
                <a:cs typeface="+mn-cs"/>
              </a:rPr>
              <a:t>Careers Education, Information Advice and Guidance (CEIAG)</a:t>
            </a:r>
            <a:r>
              <a:rPr kumimoji="0" lang="en-GB" sz="2000" b="0" i="0" u="none" strike="noStrike" kern="1200" cap="none" spc="0" normalizeH="0" baseline="0" noProof="0" dirty="0">
                <a:ln>
                  <a:noFill/>
                </a:ln>
                <a:solidFill>
                  <a:srgbClr val="FF6600"/>
                </a:solidFill>
                <a:effectLst/>
                <a:uLnTx/>
                <a:uFillTx/>
                <a:latin typeface="Segoe UI Black" panose="020B0A02040204020203" pitchFamily="34" charset="0"/>
                <a:ea typeface="Segoe UI Black" panose="020B0A02040204020203" pitchFamily="34" charset="0"/>
                <a:cs typeface="+mn-cs"/>
              </a:rPr>
              <a:t> </a:t>
            </a:r>
          </a:p>
          <a:p>
            <a:pPr marL="0" marR="0" lvl="0" indent="0" algn="ctr" defTabSz="457200" rtl="0" eaLnBrk="1" fontAlgn="base"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2060"/>
                </a:solidFill>
                <a:effectLst/>
                <a:uLnTx/>
                <a:uFillTx/>
                <a:latin typeface="Segoe UI Black" panose="020B0A02040204020203" pitchFamily="34" charset="0"/>
                <a:ea typeface="Segoe UI Black" panose="020B0A02040204020203" pitchFamily="34" charset="0"/>
                <a:cs typeface="+mn-cs"/>
              </a:rPr>
              <a:t> </a:t>
            </a:r>
          </a:p>
          <a:p>
            <a:pPr marL="0" marR="0" lvl="0" indent="0" algn="l" defTabSz="457200" rtl="0" eaLnBrk="1" fontAlgn="base" latinLnBrk="0" hangingPunct="1">
              <a:lnSpc>
                <a:spcPct val="12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2060"/>
                </a:solidFill>
                <a:effectLst/>
                <a:uLnTx/>
                <a:uFillTx/>
                <a:latin typeface="Figtree Light" pitchFamily="2" charset="0"/>
                <a:ea typeface="+mn-ea"/>
                <a:cs typeface="+mn-cs"/>
              </a:rPr>
              <a:t>As a student at Buxton Community School you have the opportunity to receive the following: – </a:t>
            </a:r>
          </a:p>
          <a:p>
            <a:pPr marL="285750" marR="0" lvl="0" indent="-285750" algn="l" defTabSz="457200" rtl="0" eaLnBrk="1" fontAlgn="base" latinLnBrk="0" hangingPunct="1">
              <a:lnSpc>
                <a:spcPct val="120000"/>
              </a:lnSpc>
              <a:spcBef>
                <a:spcPts val="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srgbClr val="002060"/>
                </a:solidFill>
                <a:effectLst/>
                <a:uLnTx/>
                <a:uFillTx/>
                <a:latin typeface="Segoe UI Black" panose="020B0A02040204020203" pitchFamily="34" charset="0"/>
                <a:ea typeface="Segoe UI Black" panose="020B0A02040204020203" pitchFamily="34" charset="0"/>
                <a:cs typeface="+mn-cs"/>
              </a:rPr>
              <a:t>ACCESS</a:t>
            </a:r>
            <a:r>
              <a:rPr kumimoji="0" lang="en-GB" sz="1400" b="0" i="0" u="none" strike="noStrike" kern="1200" cap="none" spc="0" normalizeH="0" baseline="0" noProof="0" dirty="0">
                <a:ln>
                  <a:noFill/>
                </a:ln>
                <a:solidFill>
                  <a:srgbClr val="002060"/>
                </a:solidFill>
                <a:effectLst/>
                <a:uLnTx/>
                <a:uFillTx/>
                <a:latin typeface="Figtree Light" pitchFamily="2" charset="0"/>
                <a:ea typeface="+mn-ea"/>
                <a:cs typeface="+mn-cs"/>
              </a:rPr>
              <a:t> to impartial advice and information about all career and progression options available to you </a:t>
            </a:r>
          </a:p>
          <a:p>
            <a:pPr marL="285750" marR="0" lvl="0" indent="-285750" algn="l" defTabSz="457200" rtl="0" eaLnBrk="1" fontAlgn="base" latinLnBrk="0" hangingPunct="1">
              <a:lnSpc>
                <a:spcPct val="120000"/>
              </a:lnSpc>
              <a:spcBef>
                <a:spcPts val="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srgbClr val="002060"/>
                </a:solidFill>
                <a:effectLst/>
                <a:uLnTx/>
                <a:uFillTx/>
                <a:latin typeface="Segoe UI Black" panose="020B0A02040204020203" pitchFamily="34" charset="0"/>
                <a:ea typeface="Segoe UI Black" panose="020B0A02040204020203" pitchFamily="34" charset="0"/>
                <a:cs typeface="+mn-cs"/>
              </a:rPr>
              <a:t>SUPPORT and GUIDANCE </a:t>
            </a:r>
            <a:r>
              <a:rPr kumimoji="0" lang="en-GB" sz="1400" b="0" i="0" u="none" strike="noStrike" kern="1200" cap="none" spc="0" normalizeH="0" baseline="0" noProof="0" dirty="0">
                <a:ln>
                  <a:noFill/>
                </a:ln>
                <a:solidFill>
                  <a:srgbClr val="002060"/>
                </a:solidFill>
                <a:effectLst/>
                <a:uLnTx/>
                <a:uFillTx/>
                <a:latin typeface="Figtree Light" pitchFamily="2" charset="0"/>
                <a:ea typeface="+mn-ea"/>
                <a:cs typeface="+mn-cs"/>
              </a:rPr>
              <a:t>to help you make choices and complete a career plan for the future, at the appropriate time </a:t>
            </a:r>
          </a:p>
          <a:p>
            <a:pPr marL="285750" marR="0" lvl="0" indent="-285750" algn="l" defTabSz="457200" rtl="0" eaLnBrk="1" fontAlgn="base" latinLnBrk="0" hangingPunct="1">
              <a:lnSpc>
                <a:spcPct val="120000"/>
              </a:lnSpc>
              <a:spcBef>
                <a:spcPts val="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srgbClr val="002060"/>
                </a:solidFill>
                <a:effectLst/>
                <a:uLnTx/>
                <a:uFillTx/>
                <a:latin typeface="Segoe UI Black" panose="020B0A02040204020203" pitchFamily="34" charset="0"/>
                <a:ea typeface="Segoe UI Black" panose="020B0A02040204020203" pitchFamily="34" charset="0"/>
                <a:cs typeface="+mn-cs"/>
              </a:rPr>
              <a:t>HELP</a:t>
            </a:r>
            <a:r>
              <a:rPr kumimoji="0" lang="en-GB" sz="1400" b="0" i="0" u="none" strike="noStrike" kern="1200" cap="none" spc="0" normalizeH="0" baseline="0" noProof="0" dirty="0">
                <a:ln>
                  <a:noFill/>
                </a:ln>
                <a:solidFill>
                  <a:srgbClr val="002060"/>
                </a:solidFill>
                <a:effectLst/>
                <a:uLnTx/>
                <a:uFillTx/>
                <a:latin typeface="Figtree Light" pitchFamily="2" charset="0"/>
                <a:ea typeface="+mn-ea"/>
                <a:cs typeface="+mn-cs"/>
              </a:rPr>
              <a:t> to decide what options to pursue at year 9, year 11 and year 13, including information about further learning, training or employment </a:t>
            </a:r>
          </a:p>
          <a:p>
            <a:pPr marL="285750" marR="0" lvl="0" indent="-285750" algn="l" defTabSz="457200" rtl="0" eaLnBrk="1" fontAlgn="base" latinLnBrk="0" hangingPunct="1">
              <a:lnSpc>
                <a:spcPct val="120000"/>
              </a:lnSpc>
              <a:spcBef>
                <a:spcPts val="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srgbClr val="002060"/>
                </a:solidFill>
                <a:effectLst/>
                <a:uLnTx/>
                <a:uFillTx/>
                <a:latin typeface="Segoe UI Black" panose="020B0A02040204020203" pitchFamily="34" charset="0"/>
                <a:ea typeface="Segoe UI Black" panose="020B0A02040204020203" pitchFamily="34" charset="0"/>
                <a:cs typeface="+mn-cs"/>
              </a:rPr>
              <a:t>A PLANNED PROGRAMME </a:t>
            </a:r>
            <a:r>
              <a:rPr kumimoji="0" lang="en-GB" sz="1400" b="0" i="0" u="none" strike="noStrike" kern="1200" cap="none" spc="0" normalizeH="0" baseline="0" noProof="0" dirty="0">
                <a:ln>
                  <a:noFill/>
                </a:ln>
                <a:solidFill>
                  <a:srgbClr val="002060"/>
                </a:solidFill>
                <a:effectLst/>
                <a:uLnTx/>
                <a:uFillTx/>
                <a:latin typeface="Figtree Light" pitchFamily="2" charset="0"/>
                <a:ea typeface="+mn-ea"/>
                <a:cs typeface="+mn-cs"/>
              </a:rPr>
              <a:t>of careers education helping you to develop skills and knowledge to enable you to make choices and the transition into work or learning. </a:t>
            </a:r>
          </a:p>
          <a:p>
            <a:pPr marL="285750" marR="0" lvl="0" indent="-285750" algn="l" defTabSz="457200" rtl="0" eaLnBrk="1" fontAlgn="base" latinLnBrk="0" hangingPunct="1">
              <a:lnSpc>
                <a:spcPct val="120000"/>
              </a:lnSpc>
              <a:spcBef>
                <a:spcPts val="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srgbClr val="002060"/>
                </a:solidFill>
                <a:effectLst/>
                <a:uLnTx/>
                <a:uFillTx/>
                <a:latin typeface="Segoe UI Black" panose="020B0A02040204020203" pitchFamily="34" charset="0"/>
                <a:ea typeface="Segoe UI Black" panose="020B0A02040204020203" pitchFamily="34" charset="0"/>
                <a:cs typeface="+mn-cs"/>
              </a:rPr>
              <a:t>ACCESS</a:t>
            </a:r>
            <a:r>
              <a:rPr kumimoji="0" lang="en-GB" sz="1400" b="0" i="0" u="none" strike="noStrike" kern="1200" cap="none" spc="0" normalizeH="0" baseline="0" noProof="0" dirty="0">
                <a:ln>
                  <a:noFill/>
                </a:ln>
                <a:solidFill>
                  <a:srgbClr val="002060"/>
                </a:solidFill>
                <a:effectLst/>
                <a:uLnTx/>
                <a:uFillTx/>
                <a:latin typeface="Figtree Light" pitchFamily="2" charset="0"/>
                <a:ea typeface="+mn-ea"/>
                <a:cs typeface="+mn-cs"/>
              </a:rPr>
              <a:t> to a range of online (and paper based) resources to help you to plan your next step, including labour market information, higher education and apprenticeship providers and career planning tools </a:t>
            </a:r>
          </a:p>
          <a:p>
            <a:pPr marL="285750" marR="0" lvl="0" indent="-285750" algn="l" defTabSz="457200" rtl="0" eaLnBrk="1" fontAlgn="base" latinLnBrk="0" hangingPunct="1">
              <a:lnSpc>
                <a:spcPct val="120000"/>
              </a:lnSpc>
              <a:spcBef>
                <a:spcPts val="0"/>
              </a:spcBef>
              <a:spcAft>
                <a:spcPts val="0"/>
              </a:spcAft>
              <a:buClrTx/>
              <a:buSzTx/>
              <a:buFont typeface="Arial" panose="020B0604020202020204" pitchFamily="34" charset="0"/>
              <a:buChar char="•"/>
              <a:tabLst/>
              <a:defRPr/>
            </a:pPr>
            <a:endParaRPr kumimoji="0" lang="en-GB" sz="1400" b="0" i="0" u="none" strike="noStrike" kern="1200" cap="none" spc="0" normalizeH="0" baseline="0" noProof="0" dirty="0">
              <a:ln>
                <a:noFill/>
              </a:ln>
              <a:solidFill>
                <a:srgbClr val="002060"/>
              </a:solidFill>
              <a:effectLst/>
              <a:uLnTx/>
              <a:uFillTx/>
              <a:latin typeface="Figtree Light" pitchFamily="2" charset="0"/>
              <a:ea typeface="+mn-ea"/>
              <a:cs typeface="+mn-cs"/>
            </a:endParaRPr>
          </a:p>
          <a:p>
            <a:pPr marL="0" marR="0" lvl="0" indent="0" algn="l" defTabSz="457200" rtl="0" eaLnBrk="1" fontAlgn="base" latinLnBrk="0" hangingPunct="1">
              <a:lnSpc>
                <a:spcPct val="12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2060"/>
                </a:solidFill>
                <a:effectLst/>
                <a:uLnTx/>
                <a:uFillTx/>
                <a:latin typeface="Figtree Light" pitchFamily="2" charset="0"/>
                <a:ea typeface="+mn-ea"/>
                <a:cs typeface="+mn-cs"/>
              </a:rPr>
              <a:t>You will also have the opportunity to: – </a:t>
            </a:r>
          </a:p>
          <a:p>
            <a:pPr marL="285750" marR="0" lvl="0" indent="-285750" algn="l" defTabSz="457200" rtl="0" eaLnBrk="1" fontAlgn="base" latinLnBrk="0" hangingPunct="1">
              <a:lnSpc>
                <a:spcPct val="120000"/>
              </a:lnSpc>
              <a:spcBef>
                <a:spcPts val="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srgbClr val="002060"/>
                </a:solidFill>
                <a:effectLst/>
                <a:uLnTx/>
                <a:uFillTx/>
                <a:latin typeface="Segoe UI Black" panose="020B0A02040204020203" pitchFamily="34" charset="0"/>
                <a:ea typeface="Segoe UI Black" panose="020B0A02040204020203" pitchFamily="34" charset="0"/>
                <a:cs typeface="+mn-cs"/>
              </a:rPr>
              <a:t>EXPLORE</a:t>
            </a:r>
            <a:r>
              <a:rPr kumimoji="0" lang="en-GB" sz="1400" b="0" i="0" u="none" strike="noStrike" kern="1200" cap="none" spc="0" normalizeH="0" baseline="0" noProof="0" dirty="0">
                <a:ln>
                  <a:noFill/>
                </a:ln>
                <a:solidFill>
                  <a:srgbClr val="002060"/>
                </a:solidFill>
                <a:effectLst/>
                <a:uLnTx/>
                <a:uFillTx/>
                <a:latin typeface="Figtree Light" pitchFamily="2" charset="0"/>
                <a:ea typeface="+mn-ea"/>
                <a:cs typeface="+mn-cs"/>
              </a:rPr>
              <a:t> the world of work via access to a range of opportunity providers including – employers, voluntary organisations, further and higher education. </a:t>
            </a:r>
          </a:p>
          <a:p>
            <a:pPr marL="285750" marR="0" lvl="0" indent="-285750" algn="l" defTabSz="457200" rtl="0" eaLnBrk="1" fontAlgn="base" latinLnBrk="0" hangingPunct="1">
              <a:lnSpc>
                <a:spcPct val="120000"/>
              </a:lnSpc>
              <a:spcBef>
                <a:spcPts val="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srgbClr val="002060"/>
                </a:solidFill>
                <a:effectLst/>
                <a:uLnTx/>
                <a:uFillTx/>
                <a:latin typeface="Segoe UI Black" panose="020B0A02040204020203" pitchFamily="34" charset="0"/>
                <a:ea typeface="Segoe UI Black" panose="020B0A02040204020203" pitchFamily="34" charset="0"/>
                <a:cs typeface="+mn-cs"/>
              </a:rPr>
              <a:t>ATTEND</a:t>
            </a:r>
            <a:r>
              <a:rPr kumimoji="0" lang="en-GB" sz="1400" b="0" i="0" u="none" strike="noStrike" kern="1200" cap="none" spc="0" normalizeH="0" baseline="0" noProof="0" dirty="0">
                <a:ln>
                  <a:noFill/>
                </a:ln>
                <a:solidFill>
                  <a:srgbClr val="002060"/>
                </a:solidFill>
                <a:effectLst/>
                <a:uLnTx/>
                <a:uFillTx/>
                <a:latin typeface="Figtree Light" pitchFamily="2" charset="0"/>
                <a:ea typeface="+mn-ea"/>
                <a:cs typeface="+mn-cs"/>
              </a:rPr>
              <a:t> events giving information on future learning opportunities within further and higher education </a:t>
            </a:r>
          </a:p>
          <a:p>
            <a:pPr marL="285750" marR="0" lvl="0" indent="-285750" algn="l" defTabSz="457200" rtl="0" eaLnBrk="1" fontAlgn="base" latinLnBrk="0" hangingPunct="1">
              <a:lnSpc>
                <a:spcPct val="120000"/>
              </a:lnSpc>
              <a:spcBef>
                <a:spcPts val="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srgbClr val="002060"/>
                </a:solidFill>
                <a:effectLst/>
                <a:uLnTx/>
                <a:uFillTx/>
                <a:latin typeface="Segoe UI Black" panose="020B0A02040204020203" pitchFamily="34" charset="0"/>
                <a:ea typeface="Segoe UI Black" panose="020B0A02040204020203" pitchFamily="34" charset="0"/>
                <a:cs typeface="+mn-cs"/>
              </a:rPr>
              <a:t>BE INVOLVED </a:t>
            </a:r>
            <a:r>
              <a:rPr kumimoji="0" lang="en-GB" sz="1400" b="0" i="0" u="none" strike="noStrike" kern="1200" cap="none" spc="0" normalizeH="0" baseline="0" noProof="0" dirty="0">
                <a:ln>
                  <a:noFill/>
                </a:ln>
                <a:solidFill>
                  <a:srgbClr val="002060"/>
                </a:solidFill>
                <a:effectLst/>
                <a:uLnTx/>
                <a:uFillTx/>
                <a:latin typeface="Figtree Light" pitchFamily="2" charset="0"/>
                <a:ea typeface="+mn-ea"/>
                <a:cs typeface="+mn-cs"/>
              </a:rPr>
              <a:t>in making decisions about things that affect your learning and future career options. </a:t>
            </a:r>
            <a:r>
              <a:rPr kumimoji="0" lang="en-GB" sz="1400" b="0" i="0" u="none" strike="noStrike" kern="1200" cap="none" spc="0" normalizeH="0" baseline="0" noProof="0" dirty="0">
                <a:ln>
                  <a:noFill/>
                </a:ln>
                <a:solidFill>
                  <a:srgbClr val="11284A"/>
                </a:solidFill>
                <a:effectLst/>
                <a:uLnTx/>
                <a:uFillTx/>
                <a:latin typeface="Aptos Display"/>
                <a:ea typeface="+mn-ea"/>
                <a:cs typeface="+mn-cs"/>
              </a:rPr>
              <a:t> </a:t>
            </a:r>
            <a:endParaRPr kumimoji="0" lang="en-GB" sz="1400" b="0" i="0" u="none" strike="noStrike" kern="1200" cap="none" spc="0" normalizeH="0" baseline="0" noProof="0" dirty="0">
              <a:ln>
                <a:noFill/>
              </a:ln>
              <a:solidFill>
                <a:srgbClr val="000000"/>
              </a:solidFill>
              <a:effectLst/>
              <a:uLnTx/>
              <a:uFillTx/>
              <a:latin typeface="Aptos Display"/>
              <a:ea typeface="+mn-ea"/>
              <a:cs typeface="+mn-cs"/>
            </a:endParaRPr>
          </a:p>
          <a:p>
            <a:pPr marL="0" marR="0" lvl="0" indent="0" algn="l" defTabSz="457200" rtl="0" eaLnBrk="1" fontAlgn="base"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11284A"/>
                </a:solidFill>
                <a:effectLst/>
                <a:uLnTx/>
                <a:uFillTx/>
                <a:latin typeface="Aptos Display"/>
                <a:ea typeface="+mn-ea"/>
                <a:cs typeface="+mn-cs"/>
              </a:rPr>
              <a:t> </a:t>
            </a:r>
            <a:endParaRPr kumimoji="0" lang="en-GB" sz="1400" b="0" i="0" u="none" strike="noStrike" kern="1200" cap="none" spc="0" normalizeH="0" baseline="0" noProof="0" dirty="0">
              <a:ln>
                <a:noFill/>
              </a:ln>
              <a:solidFill>
                <a:srgbClr val="000000"/>
              </a:solidFill>
              <a:effectLst/>
              <a:uLnTx/>
              <a:uFillTx/>
              <a:latin typeface="Segoe UI" panose="020B0502040204020203" pitchFamily="34" charset="0"/>
              <a:ea typeface="+mn-ea"/>
              <a:cs typeface="+mn-cs"/>
            </a:endParaRPr>
          </a:p>
        </p:txBody>
      </p:sp>
    </p:spTree>
    <p:extLst>
      <p:ext uri="{BB962C8B-B14F-4D97-AF65-F5344CB8AC3E}">
        <p14:creationId xmlns:p14="http://schemas.microsoft.com/office/powerpoint/2010/main" val="18289214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88ABD7-3BFC-41E6-AC52-52F3894C3EC0}"/>
              </a:ext>
            </a:extLst>
          </p:cNvPr>
          <p:cNvSpPr>
            <a:spLocks noGrp="1"/>
          </p:cNvSpPr>
          <p:nvPr>
            <p:ph type="title"/>
          </p:nvPr>
        </p:nvSpPr>
        <p:spPr>
          <a:xfrm>
            <a:off x="-1" y="121863"/>
            <a:ext cx="6858000" cy="639506"/>
          </a:xfrm>
        </p:spPr>
        <p:txBody>
          <a:bodyPr>
            <a:normAutofit fontScale="90000"/>
          </a:bodyPr>
          <a:lstStyle/>
          <a:p>
            <a:r>
              <a:rPr lang="en-GB">
                <a:solidFill>
                  <a:srgbClr val="002060"/>
                </a:solidFill>
                <a:latin typeface="Segoe UI Black" panose="020B0A02040204020203" pitchFamily="34" charset="0"/>
                <a:ea typeface="Segoe UI Black" panose="020B0A02040204020203" pitchFamily="34" charset="0"/>
              </a:rPr>
              <a:t>How We Engage Parents &amp; Carers Across the Gatsby Benchmarks</a:t>
            </a:r>
          </a:p>
        </p:txBody>
      </p:sp>
      <p:graphicFrame>
        <p:nvGraphicFramePr>
          <p:cNvPr id="14" name="Table 13">
            <a:extLst>
              <a:ext uri="{FF2B5EF4-FFF2-40B4-BE49-F238E27FC236}">
                <a16:creationId xmlns:a16="http://schemas.microsoft.com/office/drawing/2014/main" id="{683D0665-0BAA-45E4-B7A3-F6F4A8C31472}"/>
              </a:ext>
            </a:extLst>
          </p:cNvPr>
          <p:cNvGraphicFramePr>
            <a:graphicFrameLocks noGrp="1"/>
          </p:cNvGraphicFramePr>
          <p:nvPr>
            <p:extLst>
              <p:ext uri="{D42A27DB-BD31-4B8C-83A1-F6EECF244321}">
                <p14:modId xmlns:p14="http://schemas.microsoft.com/office/powerpoint/2010/main" val="1100873656"/>
              </p:ext>
            </p:extLst>
          </p:nvPr>
        </p:nvGraphicFramePr>
        <p:xfrm>
          <a:off x="195184" y="926798"/>
          <a:ext cx="6473839" cy="8052402"/>
        </p:xfrm>
        <a:graphic>
          <a:graphicData uri="http://schemas.openxmlformats.org/drawingml/2006/table">
            <a:tbl>
              <a:tblPr firstRow="1" firstCol="1" bandRow="1"/>
              <a:tblGrid>
                <a:gridCol w="2541920">
                  <a:extLst>
                    <a:ext uri="{9D8B030D-6E8A-4147-A177-3AD203B41FA5}">
                      <a16:colId xmlns:a16="http://schemas.microsoft.com/office/drawing/2014/main" val="3934894997"/>
                    </a:ext>
                  </a:extLst>
                </a:gridCol>
                <a:gridCol w="3931919">
                  <a:extLst>
                    <a:ext uri="{9D8B030D-6E8A-4147-A177-3AD203B41FA5}">
                      <a16:colId xmlns:a16="http://schemas.microsoft.com/office/drawing/2014/main" val="2630083672"/>
                    </a:ext>
                  </a:extLst>
                </a:gridCol>
              </a:tblGrid>
              <a:tr h="221778">
                <a:tc>
                  <a:txBody>
                    <a:bodyPr/>
                    <a:lstStyle/>
                    <a:p>
                      <a:pPr>
                        <a:lnSpc>
                          <a:spcPct val="107000"/>
                        </a:lnSpc>
                        <a:spcAft>
                          <a:spcPts val="800"/>
                        </a:spcAft>
                      </a:pPr>
                      <a:r>
                        <a:rPr lang="en-GB" sz="1200" b="1">
                          <a:solidFill>
                            <a:srgbClr val="FF6600"/>
                          </a:solidFill>
                          <a:effectLst/>
                          <a:latin typeface="Segoe UI Black" panose="020B0A02040204020203" pitchFamily="34" charset="0"/>
                          <a:ea typeface="Segoe UI Black" panose="020B0A02040204020203" pitchFamily="34" charset="0"/>
                          <a:cs typeface="Times New Roman" panose="02020603050405020304" pitchFamily="18" charset="0"/>
                        </a:rPr>
                        <a:t>Gatsby Benchmark</a:t>
                      </a:r>
                      <a:endParaRPr lang="en-GB" sz="1200">
                        <a:solidFill>
                          <a:srgbClr val="FF6600"/>
                        </a:solidFill>
                        <a:effectLst/>
                        <a:latin typeface="Segoe UI Black" panose="020B0A02040204020203" pitchFamily="34" charset="0"/>
                        <a:ea typeface="Segoe UI Black" panose="020B0A02040204020203" pitchFamily="34" charset="0"/>
                        <a:cs typeface="Times New Roman" panose="02020603050405020304" pitchFamily="18" charset="0"/>
                      </a:endParaRPr>
                    </a:p>
                  </a:txBody>
                  <a:tcPr marL="9525" marR="9525" marT="9525" marB="9525" anchor="ctr">
                    <a:lnL>
                      <a:noFill/>
                    </a:lnL>
                    <a:lnR>
                      <a:noFill/>
                    </a:lnR>
                    <a:lnT>
                      <a:noFill/>
                    </a:lnT>
                    <a:lnB>
                      <a:noFill/>
                    </a:lnB>
                  </a:tcPr>
                </a:tc>
                <a:tc>
                  <a:txBody>
                    <a:bodyPr/>
                    <a:lstStyle/>
                    <a:p>
                      <a:pPr>
                        <a:lnSpc>
                          <a:spcPct val="107000"/>
                        </a:lnSpc>
                        <a:spcAft>
                          <a:spcPts val="800"/>
                        </a:spcAft>
                      </a:pPr>
                      <a:r>
                        <a:rPr lang="en-GB" sz="1200" b="1">
                          <a:solidFill>
                            <a:srgbClr val="FF6600"/>
                          </a:solidFill>
                          <a:effectLst/>
                          <a:latin typeface="Segoe UI Black" panose="020B0A02040204020203" pitchFamily="34" charset="0"/>
                          <a:ea typeface="Segoe UI Black" panose="020B0A02040204020203" pitchFamily="34" charset="0"/>
                          <a:cs typeface="Times New Roman" panose="02020603050405020304" pitchFamily="18" charset="0"/>
                        </a:rPr>
                        <a:t>How We Engage Parents &amp; Carers</a:t>
                      </a:r>
                      <a:endParaRPr lang="en-GB" sz="1200">
                        <a:solidFill>
                          <a:srgbClr val="FF6600"/>
                        </a:solidFill>
                        <a:effectLst/>
                        <a:latin typeface="Segoe UI Black" panose="020B0A02040204020203" pitchFamily="34" charset="0"/>
                        <a:ea typeface="Segoe UI Black" panose="020B0A02040204020203" pitchFamily="34" charset="0"/>
                        <a:cs typeface="Times New Roman" panose="02020603050405020304" pitchFamily="18" charset="0"/>
                      </a:endParaRPr>
                    </a:p>
                  </a:txBody>
                  <a:tcPr marL="9525" marR="9525" marT="9525" marB="9525" anchor="ctr">
                    <a:lnL>
                      <a:noFill/>
                    </a:lnL>
                    <a:lnR>
                      <a:noFill/>
                    </a:lnR>
                    <a:lnT>
                      <a:noFill/>
                    </a:lnT>
                    <a:lnB>
                      <a:noFill/>
                    </a:lnB>
                  </a:tcPr>
                </a:tc>
                <a:extLst>
                  <a:ext uri="{0D108BD9-81ED-4DB2-BD59-A6C34878D82A}">
                    <a16:rowId xmlns:a16="http://schemas.microsoft.com/office/drawing/2014/main" val="2695137756"/>
                  </a:ext>
                </a:extLst>
              </a:tr>
              <a:tr h="1057143">
                <a:tc>
                  <a:txBody>
                    <a:bodyPr/>
                    <a:lstStyle/>
                    <a:p>
                      <a:pPr>
                        <a:lnSpc>
                          <a:spcPct val="107000"/>
                        </a:lnSpc>
                        <a:spcAft>
                          <a:spcPts val="800"/>
                        </a:spcAft>
                      </a:pPr>
                      <a:r>
                        <a:rPr lang="en-GB" sz="1200" b="1">
                          <a:solidFill>
                            <a:srgbClr val="002060"/>
                          </a:solidFill>
                          <a:effectLst/>
                          <a:latin typeface="Figtree Light" pitchFamily="2" charset="0"/>
                          <a:ea typeface="Calibri" panose="020F0502020204030204" pitchFamily="34" charset="0"/>
                          <a:cs typeface="Times New Roman" panose="02020603050405020304" pitchFamily="18" charset="0"/>
                        </a:rPr>
                        <a:t>1. A Stable Careers Programme</a:t>
                      </a:r>
                      <a:endParaRPr lang="en-GB" sz="1200">
                        <a:solidFill>
                          <a:srgbClr val="002060"/>
                        </a:solidFill>
                        <a:effectLst/>
                        <a:latin typeface="Figtree Light" pitchFamily="2" charset="0"/>
                        <a:ea typeface="Calibri" panose="020F0502020204030204" pitchFamily="34" charset="0"/>
                        <a:cs typeface="Times New Roman" panose="02020603050405020304" pitchFamily="18" charset="0"/>
                      </a:endParaRPr>
                    </a:p>
                  </a:txBody>
                  <a:tcPr marL="9525" marR="9525" marT="9525" marB="9525" anchor="ctr">
                    <a:lnL>
                      <a:noFill/>
                    </a:lnL>
                    <a:lnR>
                      <a:noFill/>
                    </a:lnR>
                    <a:lnT>
                      <a:noFill/>
                    </a:lnT>
                    <a:lnB>
                      <a:noFill/>
                    </a:lnB>
                  </a:tcPr>
                </a:tc>
                <a:tc>
                  <a:txBody>
                    <a:bodyPr/>
                    <a:lstStyle/>
                    <a:p>
                      <a:pPr>
                        <a:lnSpc>
                          <a:spcPct val="107000"/>
                        </a:lnSpc>
                        <a:spcAft>
                          <a:spcPts val="800"/>
                        </a:spcAft>
                      </a:pPr>
                      <a:r>
                        <a:rPr lang="en-GB" sz="1200">
                          <a:solidFill>
                            <a:srgbClr val="002060"/>
                          </a:solidFill>
                          <a:effectLst/>
                          <a:latin typeface="Figtree Light" pitchFamily="2" charset="0"/>
                          <a:ea typeface="Calibri" panose="020F0502020204030204" pitchFamily="34" charset="0"/>
                          <a:cs typeface="Times New Roman" panose="02020603050405020304" pitchFamily="18" charset="0"/>
                        </a:rPr>
                        <a:t>We publish a clear careers programme on our website and share regular updates via emails, newsletters and school apps. Parents/carers are invited to feedback and contribute to the ongoing development of the programme.</a:t>
                      </a:r>
                    </a:p>
                  </a:txBody>
                  <a:tcPr marL="9525" marR="9525" marT="9525" marB="9525" anchor="ctr">
                    <a:lnL>
                      <a:noFill/>
                    </a:lnL>
                    <a:lnR>
                      <a:noFill/>
                    </a:lnR>
                    <a:lnT>
                      <a:noFill/>
                    </a:lnT>
                    <a:lnB>
                      <a:noFill/>
                    </a:lnB>
                  </a:tcPr>
                </a:tc>
                <a:extLst>
                  <a:ext uri="{0D108BD9-81ED-4DB2-BD59-A6C34878D82A}">
                    <a16:rowId xmlns:a16="http://schemas.microsoft.com/office/drawing/2014/main" val="1681702342"/>
                  </a:ext>
                </a:extLst>
              </a:tr>
              <a:tr h="1057143">
                <a:tc>
                  <a:txBody>
                    <a:bodyPr/>
                    <a:lstStyle/>
                    <a:p>
                      <a:pPr>
                        <a:lnSpc>
                          <a:spcPct val="107000"/>
                        </a:lnSpc>
                        <a:spcAft>
                          <a:spcPts val="800"/>
                        </a:spcAft>
                      </a:pPr>
                      <a:r>
                        <a:rPr lang="en-GB" sz="1200" b="1">
                          <a:solidFill>
                            <a:srgbClr val="002060"/>
                          </a:solidFill>
                          <a:effectLst/>
                          <a:latin typeface="Figtree Light" pitchFamily="2" charset="0"/>
                          <a:ea typeface="Calibri" panose="020F0502020204030204" pitchFamily="34" charset="0"/>
                          <a:cs typeface="Times New Roman" panose="02020603050405020304" pitchFamily="18" charset="0"/>
                        </a:rPr>
                        <a:t>2. Learning from Career &amp; Labour Market Information</a:t>
                      </a:r>
                      <a:endParaRPr lang="en-GB" sz="1200">
                        <a:solidFill>
                          <a:srgbClr val="002060"/>
                        </a:solidFill>
                        <a:effectLst/>
                        <a:latin typeface="Figtree Light" pitchFamily="2" charset="0"/>
                        <a:ea typeface="Calibri" panose="020F0502020204030204" pitchFamily="34" charset="0"/>
                        <a:cs typeface="Times New Roman" panose="02020603050405020304" pitchFamily="18" charset="0"/>
                      </a:endParaRPr>
                    </a:p>
                  </a:txBody>
                  <a:tcPr marL="9525" marR="9525" marT="9525" marB="9525" anchor="ctr">
                    <a:lnL>
                      <a:noFill/>
                    </a:lnL>
                    <a:lnR>
                      <a:noFill/>
                    </a:lnR>
                    <a:lnT>
                      <a:noFill/>
                    </a:lnT>
                    <a:lnB>
                      <a:noFill/>
                    </a:lnB>
                  </a:tcPr>
                </a:tc>
                <a:tc>
                  <a:txBody>
                    <a:bodyPr/>
                    <a:lstStyle/>
                    <a:p>
                      <a:pPr>
                        <a:lnSpc>
                          <a:spcPct val="107000"/>
                        </a:lnSpc>
                        <a:spcAft>
                          <a:spcPts val="800"/>
                        </a:spcAft>
                      </a:pPr>
                      <a:r>
                        <a:rPr lang="en-GB" sz="1200" dirty="0">
                          <a:solidFill>
                            <a:srgbClr val="002060"/>
                          </a:solidFill>
                          <a:effectLst/>
                          <a:latin typeface="Figtree Light" pitchFamily="2" charset="0"/>
                          <a:ea typeface="Calibri" panose="020F0502020204030204" pitchFamily="34" charset="0"/>
                          <a:cs typeface="Times New Roman" panose="02020603050405020304" pitchFamily="18" charset="0"/>
                        </a:rPr>
                        <a:t>We provide parents with access to up-to-date labour market information (LMI), including local job growth areas, future skills needs, and career pathways via school bulletins, events, and online tools.</a:t>
                      </a:r>
                    </a:p>
                  </a:txBody>
                  <a:tcPr marL="9525" marR="9525" marT="9525" marB="9525" anchor="ctr">
                    <a:lnL>
                      <a:noFill/>
                    </a:lnL>
                    <a:lnR>
                      <a:noFill/>
                    </a:lnR>
                    <a:lnT>
                      <a:noFill/>
                    </a:lnT>
                    <a:lnB>
                      <a:noFill/>
                    </a:lnB>
                  </a:tcPr>
                </a:tc>
                <a:extLst>
                  <a:ext uri="{0D108BD9-81ED-4DB2-BD59-A6C34878D82A}">
                    <a16:rowId xmlns:a16="http://schemas.microsoft.com/office/drawing/2014/main" val="4245462978"/>
                  </a:ext>
                </a:extLst>
              </a:tr>
              <a:tr h="848303">
                <a:tc>
                  <a:txBody>
                    <a:bodyPr/>
                    <a:lstStyle/>
                    <a:p>
                      <a:pPr>
                        <a:lnSpc>
                          <a:spcPct val="107000"/>
                        </a:lnSpc>
                        <a:spcAft>
                          <a:spcPts val="800"/>
                        </a:spcAft>
                      </a:pPr>
                      <a:r>
                        <a:rPr lang="en-GB" sz="1200" b="1">
                          <a:solidFill>
                            <a:srgbClr val="002060"/>
                          </a:solidFill>
                          <a:effectLst/>
                          <a:latin typeface="Figtree Light" pitchFamily="2" charset="0"/>
                          <a:ea typeface="Calibri" panose="020F0502020204030204" pitchFamily="34" charset="0"/>
                          <a:cs typeface="Times New Roman" panose="02020603050405020304" pitchFamily="18" charset="0"/>
                        </a:rPr>
                        <a:t>3. Addressing the Needs of Each Pupil</a:t>
                      </a:r>
                      <a:endParaRPr lang="en-GB" sz="1200">
                        <a:solidFill>
                          <a:srgbClr val="002060"/>
                        </a:solidFill>
                        <a:effectLst/>
                        <a:latin typeface="Figtree Light" pitchFamily="2" charset="0"/>
                        <a:ea typeface="Calibri" panose="020F0502020204030204" pitchFamily="34" charset="0"/>
                        <a:cs typeface="Times New Roman" panose="02020603050405020304" pitchFamily="18" charset="0"/>
                      </a:endParaRPr>
                    </a:p>
                  </a:txBody>
                  <a:tcPr marL="9525" marR="9525" marT="9525" marB="9525" anchor="ctr">
                    <a:lnL>
                      <a:noFill/>
                    </a:lnL>
                    <a:lnR>
                      <a:noFill/>
                    </a:lnR>
                    <a:lnT>
                      <a:noFill/>
                    </a:lnT>
                    <a:lnB>
                      <a:noFill/>
                    </a:lnB>
                  </a:tcPr>
                </a:tc>
                <a:tc>
                  <a:txBody>
                    <a:bodyPr/>
                    <a:lstStyle/>
                    <a:p>
                      <a:pPr>
                        <a:lnSpc>
                          <a:spcPct val="107000"/>
                        </a:lnSpc>
                        <a:spcAft>
                          <a:spcPts val="800"/>
                        </a:spcAft>
                      </a:pPr>
                      <a:r>
                        <a:rPr lang="en-GB" sz="1200">
                          <a:solidFill>
                            <a:srgbClr val="002060"/>
                          </a:solidFill>
                          <a:effectLst/>
                          <a:latin typeface="Figtree Light" pitchFamily="2" charset="0"/>
                          <a:ea typeface="Calibri" panose="020F0502020204030204" pitchFamily="34" charset="0"/>
                          <a:cs typeface="Times New Roman" panose="02020603050405020304" pitchFamily="18" charset="0"/>
                        </a:rPr>
                        <a:t>We communicate personalised career planning activities and post-16 options, and we support parents/carers to understand SEND pathways, EHCP transitions, and individual guidance plans.</a:t>
                      </a:r>
                    </a:p>
                  </a:txBody>
                  <a:tcPr marL="9525" marR="9525" marT="9525" marB="9525" anchor="ctr">
                    <a:lnL>
                      <a:noFill/>
                    </a:lnL>
                    <a:lnR>
                      <a:noFill/>
                    </a:lnR>
                    <a:lnT>
                      <a:noFill/>
                    </a:lnT>
                    <a:lnB>
                      <a:noFill/>
                    </a:lnB>
                  </a:tcPr>
                </a:tc>
                <a:extLst>
                  <a:ext uri="{0D108BD9-81ED-4DB2-BD59-A6C34878D82A}">
                    <a16:rowId xmlns:a16="http://schemas.microsoft.com/office/drawing/2014/main" val="1546639568"/>
                  </a:ext>
                </a:extLst>
              </a:tr>
              <a:tr h="848303">
                <a:tc>
                  <a:txBody>
                    <a:bodyPr/>
                    <a:lstStyle/>
                    <a:p>
                      <a:pPr>
                        <a:lnSpc>
                          <a:spcPct val="107000"/>
                        </a:lnSpc>
                        <a:spcAft>
                          <a:spcPts val="800"/>
                        </a:spcAft>
                      </a:pPr>
                      <a:r>
                        <a:rPr lang="en-GB" sz="1200" b="1">
                          <a:solidFill>
                            <a:srgbClr val="002060"/>
                          </a:solidFill>
                          <a:effectLst/>
                          <a:latin typeface="Figtree Light" pitchFamily="2" charset="0"/>
                          <a:ea typeface="Calibri" panose="020F0502020204030204" pitchFamily="34" charset="0"/>
                          <a:cs typeface="Times New Roman" panose="02020603050405020304" pitchFamily="18" charset="0"/>
                        </a:rPr>
                        <a:t>4. Linking Curriculum Learning to Careers</a:t>
                      </a:r>
                      <a:endParaRPr lang="en-GB" sz="1200">
                        <a:solidFill>
                          <a:srgbClr val="002060"/>
                        </a:solidFill>
                        <a:effectLst/>
                        <a:latin typeface="Figtree Light" pitchFamily="2" charset="0"/>
                        <a:ea typeface="Calibri" panose="020F0502020204030204" pitchFamily="34" charset="0"/>
                        <a:cs typeface="Times New Roman" panose="02020603050405020304" pitchFamily="18" charset="0"/>
                      </a:endParaRPr>
                    </a:p>
                  </a:txBody>
                  <a:tcPr marL="9525" marR="9525" marT="9525" marB="9525" anchor="ctr">
                    <a:lnL>
                      <a:noFill/>
                    </a:lnL>
                    <a:lnR>
                      <a:noFill/>
                    </a:lnR>
                    <a:lnT>
                      <a:noFill/>
                    </a:lnT>
                    <a:lnB>
                      <a:noFill/>
                    </a:lnB>
                  </a:tcPr>
                </a:tc>
                <a:tc>
                  <a:txBody>
                    <a:bodyPr/>
                    <a:lstStyle/>
                    <a:p>
                      <a:pPr>
                        <a:lnSpc>
                          <a:spcPct val="107000"/>
                        </a:lnSpc>
                        <a:spcAft>
                          <a:spcPts val="800"/>
                        </a:spcAft>
                      </a:pPr>
                      <a:r>
                        <a:rPr lang="en-GB" sz="1200">
                          <a:solidFill>
                            <a:srgbClr val="002060"/>
                          </a:solidFill>
                          <a:effectLst/>
                          <a:latin typeface="Figtree Light" pitchFamily="2" charset="0"/>
                          <a:ea typeface="Calibri" panose="020F0502020204030204" pitchFamily="34" charset="0"/>
                          <a:cs typeface="Times New Roman" panose="02020603050405020304" pitchFamily="18" charset="0"/>
                        </a:rPr>
                        <a:t>Subject teachers regularly highlight how their subjects relate to real-world careers. We include this information in curriculum events and parents’ evenings.</a:t>
                      </a:r>
                    </a:p>
                  </a:txBody>
                  <a:tcPr marL="9525" marR="9525" marT="9525" marB="9525" anchor="ctr">
                    <a:lnL>
                      <a:noFill/>
                    </a:lnL>
                    <a:lnR>
                      <a:noFill/>
                    </a:lnR>
                    <a:lnT>
                      <a:noFill/>
                    </a:lnT>
                    <a:lnB>
                      <a:noFill/>
                    </a:lnB>
                  </a:tcPr>
                </a:tc>
                <a:extLst>
                  <a:ext uri="{0D108BD9-81ED-4DB2-BD59-A6C34878D82A}">
                    <a16:rowId xmlns:a16="http://schemas.microsoft.com/office/drawing/2014/main" val="2994764005"/>
                  </a:ext>
                </a:extLst>
              </a:tr>
              <a:tr h="848303">
                <a:tc>
                  <a:txBody>
                    <a:bodyPr/>
                    <a:lstStyle/>
                    <a:p>
                      <a:pPr>
                        <a:lnSpc>
                          <a:spcPct val="107000"/>
                        </a:lnSpc>
                        <a:spcAft>
                          <a:spcPts val="800"/>
                        </a:spcAft>
                      </a:pPr>
                      <a:r>
                        <a:rPr lang="en-GB" sz="1200" b="1">
                          <a:solidFill>
                            <a:srgbClr val="002060"/>
                          </a:solidFill>
                          <a:effectLst/>
                          <a:latin typeface="Figtree Light" pitchFamily="2" charset="0"/>
                          <a:ea typeface="Calibri" panose="020F0502020204030204" pitchFamily="34" charset="0"/>
                          <a:cs typeface="Times New Roman" panose="02020603050405020304" pitchFamily="18" charset="0"/>
                        </a:rPr>
                        <a:t>5. Encounters with Employers and Employees</a:t>
                      </a:r>
                      <a:endParaRPr lang="en-GB" sz="1200">
                        <a:solidFill>
                          <a:srgbClr val="002060"/>
                        </a:solidFill>
                        <a:effectLst/>
                        <a:latin typeface="Figtree Light" pitchFamily="2" charset="0"/>
                        <a:ea typeface="Calibri" panose="020F0502020204030204" pitchFamily="34" charset="0"/>
                        <a:cs typeface="Times New Roman" panose="02020603050405020304" pitchFamily="18" charset="0"/>
                      </a:endParaRPr>
                    </a:p>
                  </a:txBody>
                  <a:tcPr marL="9525" marR="9525" marT="9525" marB="9525" anchor="ctr">
                    <a:lnL>
                      <a:noFill/>
                    </a:lnL>
                    <a:lnR>
                      <a:noFill/>
                    </a:lnR>
                    <a:lnT>
                      <a:noFill/>
                    </a:lnT>
                    <a:lnB>
                      <a:noFill/>
                    </a:lnB>
                  </a:tcPr>
                </a:tc>
                <a:tc>
                  <a:txBody>
                    <a:bodyPr/>
                    <a:lstStyle/>
                    <a:p>
                      <a:pPr>
                        <a:lnSpc>
                          <a:spcPct val="107000"/>
                        </a:lnSpc>
                        <a:spcAft>
                          <a:spcPts val="800"/>
                        </a:spcAft>
                      </a:pPr>
                      <a:r>
                        <a:rPr lang="en-GB" sz="1200" dirty="0">
                          <a:solidFill>
                            <a:srgbClr val="002060"/>
                          </a:solidFill>
                          <a:effectLst/>
                          <a:latin typeface="Figtree Light" pitchFamily="2" charset="0"/>
                          <a:ea typeface="Calibri" panose="020F0502020204030204" pitchFamily="34" charset="0"/>
                          <a:cs typeface="Times New Roman" panose="02020603050405020304" pitchFamily="18" charset="0"/>
                        </a:rPr>
                        <a:t>We welcome parent volunteers from a range of sectors to share their career journeys with students.</a:t>
                      </a:r>
                    </a:p>
                  </a:txBody>
                  <a:tcPr marL="9525" marR="9525" marT="9525" marB="9525" anchor="ctr">
                    <a:lnL>
                      <a:noFill/>
                    </a:lnL>
                    <a:lnR>
                      <a:noFill/>
                    </a:lnR>
                    <a:lnT>
                      <a:noFill/>
                    </a:lnT>
                    <a:lnB>
                      <a:noFill/>
                    </a:lnB>
                  </a:tcPr>
                </a:tc>
                <a:extLst>
                  <a:ext uri="{0D108BD9-81ED-4DB2-BD59-A6C34878D82A}">
                    <a16:rowId xmlns:a16="http://schemas.microsoft.com/office/drawing/2014/main" val="2627746900"/>
                  </a:ext>
                </a:extLst>
              </a:tr>
              <a:tr h="1057143">
                <a:tc>
                  <a:txBody>
                    <a:bodyPr/>
                    <a:lstStyle/>
                    <a:p>
                      <a:pPr>
                        <a:lnSpc>
                          <a:spcPct val="107000"/>
                        </a:lnSpc>
                        <a:spcAft>
                          <a:spcPts val="800"/>
                        </a:spcAft>
                      </a:pPr>
                      <a:r>
                        <a:rPr lang="en-GB" sz="1200" b="1">
                          <a:solidFill>
                            <a:srgbClr val="002060"/>
                          </a:solidFill>
                          <a:effectLst/>
                          <a:latin typeface="Figtree Light" pitchFamily="2" charset="0"/>
                          <a:ea typeface="Calibri" panose="020F0502020204030204" pitchFamily="34" charset="0"/>
                          <a:cs typeface="Times New Roman" panose="02020603050405020304" pitchFamily="18" charset="0"/>
                        </a:rPr>
                        <a:t>6. Experiences of Workplaces</a:t>
                      </a:r>
                      <a:endParaRPr lang="en-GB" sz="1200" dirty="0">
                        <a:solidFill>
                          <a:srgbClr val="002060"/>
                        </a:solidFill>
                        <a:effectLst/>
                        <a:latin typeface="Figtree Light" pitchFamily="2" charset="0"/>
                        <a:ea typeface="Calibri" panose="020F0502020204030204" pitchFamily="34" charset="0"/>
                        <a:cs typeface="Times New Roman" panose="02020603050405020304" pitchFamily="18" charset="0"/>
                      </a:endParaRPr>
                    </a:p>
                  </a:txBody>
                  <a:tcPr marL="9525" marR="9525" marT="9525" marB="9525" anchor="ctr">
                    <a:lnL>
                      <a:noFill/>
                    </a:lnL>
                    <a:lnR>
                      <a:noFill/>
                    </a:lnR>
                    <a:lnT>
                      <a:noFill/>
                    </a:lnT>
                    <a:lnB>
                      <a:noFill/>
                    </a:lnB>
                  </a:tcPr>
                </a:tc>
                <a:tc>
                  <a:txBody>
                    <a:bodyPr/>
                    <a:lstStyle/>
                    <a:p>
                      <a:pPr>
                        <a:lnSpc>
                          <a:spcPct val="107000"/>
                        </a:lnSpc>
                        <a:spcAft>
                          <a:spcPts val="800"/>
                        </a:spcAft>
                      </a:pPr>
                      <a:r>
                        <a:rPr lang="en-GB" sz="1200" dirty="0">
                          <a:solidFill>
                            <a:srgbClr val="002060"/>
                          </a:solidFill>
                          <a:effectLst/>
                          <a:latin typeface="Figtree Light" pitchFamily="2" charset="0"/>
                          <a:ea typeface="Calibri" panose="020F0502020204030204" pitchFamily="34" charset="0"/>
                          <a:cs typeface="Times New Roman" panose="02020603050405020304" pitchFamily="18" charset="0"/>
                        </a:rPr>
                        <a:t>We will be working on this during the 2025-2026 academic year.</a:t>
                      </a:r>
                    </a:p>
                  </a:txBody>
                  <a:tcPr marL="9525" marR="9525" marT="9525" marB="9525" anchor="ctr">
                    <a:lnL>
                      <a:noFill/>
                    </a:lnL>
                    <a:lnR>
                      <a:noFill/>
                    </a:lnR>
                    <a:lnT>
                      <a:noFill/>
                    </a:lnT>
                    <a:lnB>
                      <a:noFill/>
                    </a:lnB>
                  </a:tcPr>
                </a:tc>
                <a:extLst>
                  <a:ext uri="{0D108BD9-81ED-4DB2-BD59-A6C34878D82A}">
                    <a16:rowId xmlns:a16="http://schemas.microsoft.com/office/drawing/2014/main" val="1062699343"/>
                  </a:ext>
                </a:extLst>
              </a:tr>
              <a:tr h="1057143">
                <a:tc>
                  <a:txBody>
                    <a:bodyPr/>
                    <a:lstStyle/>
                    <a:p>
                      <a:pPr>
                        <a:lnSpc>
                          <a:spcPct val="107000"/>
                        </a:lnSpc>
                        <a:spcAft>
                          <a:spcPts val="800"/>
                        </a:spcAft>
                      </a:pPr>
                      <a:r>
                        <a:rPr lang="en-GB" sz="1200" b="1">
                          <a:solidFill>
                            <a:srgbClr val="002060"/>
                          </a:solidFill>
                          <a:effectLst/>
                          <a:latin typeface="Figtree Light" pitchFamily="2" charset="0"/>
                          <a:ea typeface="Calibri" panose="020F0502020204030204" pitchFamily="34" charset="0"/>
                          <a:cs typeface="Times New Roman" panose="02020603050405020304" pitchFamily="18" charset="0"/>
                        </a:rPr>
                        <a:t>7. Encounters with Further and Higher Education</a:t>
                      </a:r>
                      <a:endParaRPr lang="en-GB" sz="1200">
                        <a:solidFill>
                          <a:srgbClr val="002060"/>
                        </a:solidFill>
                        <a:effectLst/>
                        <a:latin typeface="Figtree Light" pitchFamily="2" charset="0"/>
                        <a:ea typeface="Calibri" panose="020F0502020204030204" pitchFamily="34" charset="0"/>
                        <a:cs typeface="Times New Roman" panose="02020603050405020304" pitchFamily="18" charset="0"/>
                      </a:endParaRPr>
                    </a:p>
                  </a:txBody>
                  <a:tcPr marL="9525" marR="9525" marT="9525" marB="9525" anchor="ctr">
                    <a:lnL>
                      <a:noFill/>
                    </a:lnL>
                    <a:lnR>
                      <a:noFill/>
                    </a:lnR>
                    <a:lnT>
                      <a:noFill/>
                    </a:lnT>
                    <a:lnB>
                      <a:noFill/>
                    </a:lnB>
                  </a:tcPr>
                </a:tc>
                <a:tc>
                  <a:txBody>
                    <a:bodyPr/>
                    <a:lstStyle/>
                    <a:p>
                      <a:pPr>
                        <a:lnSpc>
                          <a:spcPct val="107000"/>
                        </a:lnSpc>
                        <a:spcAft>
                          <a:spcPts val="800"/>
                        </a:spcAft>
                      </a:pPr>
                      <a:r>
                        <a:rPr lang="en-GB" sz="1200" dirty="0">
                          <a:solidFill>
                            <a:srgbClr val="002060"/>
                          </a:solidFill>
                          <a:effectLst/>
                          <a:latin typeface="Figtree Light" pitchFamily="2" charset="0"/>
                          <a:ea typeface="Calibri" panose="020F0502020204030204" pitchFamily="34" charset="0"/>
                          <a:cs typeface="Times New Roman" panose="02020603050405020304" pitchFamily="18" charset="0"/>
                        </a:rPr>
                        <a:t>We share information of local Post-16 Open Evenings where parents can meet representatives from local colleges, sixth forms, universities, and apprenticeship providers. Information is also shared digitally for accessibility.</a:t>
                      </a:r>
                    </a:p>
                  </a:txBody>
                  <a:tcPr marL="9525" marR="9525" marT="9525" marB="9525" anchor="ctr">
                    <a:lnL>
                      <a:noFill/>
                    </a:lnL>
                    <a:lnR>
                      <a:noFill/>
                    </a:lnR>
                    <a:lnT>
                      <a:noFill/>
                    </a:lnT>
                    <a:lnB>
                      <a:noFill/>
                    </a:lnB>
                  </a:tcPr>
                </a:tc>
                <a:extLst>
                  <a:ext uri="{0D108BD9-81ED-4DB2-BD59-A6C34878D82A}">
                    <a16:rowId xmlns:a16="http://schemas.microsoft.com/office/drawing/2014/main" val="2893294505"/>
                  </a:ext>
                </a:extLst>
              </a:tr>
              <a:tr h="1057143">
                <a:tc>
                  <a:txBody>
                    <a:bodyPr/>
                    <a:lstStyle/>
                    <a:p>
                      <a:pPr>
                        <a:lnSpc>
                          <a:spcPct val="107000"/>
                        </a:lnSpc>
                        <a:spcAft>
                          <a:spcPts val="800"/>
                        </a:spcAft>
                      </a:pPr>
                      <a:r>
                        <a:rPr lang="en-GB" sz="1200" b="1">
                          <a:solidFill>
                            <a:srgbClr val="002060"/>
                          </a:solidFill>
                          <a:effectLst/>
                          <a:latin typeface="Figtree Light" pitchFamily="2" charset="0"/>
                          <a:ea typeface="Calibri" panose="020F0502020204030204" pitchFamily="34" charset="0"/>
                          <a:cs typeface="Times New Roman" panose="02020603050405020304" pitchFamily="18" charset="0"/>
                        </a:rPr>
                        <a:t>8. Personal Guidance</a:t>
                      </a:r>
                      <a:endParaRPr lang="en-GB" sz="1200">
                        <a:solidFill>
                          <a:srgbClr val="002060"/>
                        </a:solidFill>
                        <a:effectLst/>
                        <a:latin typeface="Figtree Light" pitchFamily="2" charset="0"/>
                        <a:ea typeface="Calibri" panose="020F0502020204030204" pitchFamily="34" charset="0"/>
                        <a:cs typeface="Times New Roman" panose="02020603050405020304" pitchFamily="18" charset="0"/>
                      </a:endParaRPr>
                    </a:p>
                  </a:txBody>
                  <a:tcPr marL="9525" marR="9525" marT="9525" marB="9525" anchor="ctr">
                    <a:lnL>
                      <a:noFill/>
                    </a:lnL>
                    <a:lnR>
                      <a:noFill/>
                    </a:lnR>
                    <a:lnT>
                      <a:noFill/>
                    </a:lnT>
                    <a:lnB>
                      <a:noFill/>
                    </a:lnB>
                  </a:tcPr>
                </a:tc>
                <a:tc>
                  <a:txBody>
                    <a:bodyPr/>
                    <a:lstStyle/>
                    <a:p>
                      <a:pPr>
                        <a:lnSpc>
                          <a:spcPct val="107000"/>
                        </a:lnSpc>
                        <a:spcAft>
                          <a:spcPts val="800"/>
                        </a:spcAft>
                      </a:pPr>
                      <a:r>
                        <a:rPr lang="en-GB" sz="1200" dirty="0">
                          <a:solidFill>
                            <a:srgbClr val="002060"/>
                          </a:solidFill>
                          <a:effectLst/>
                          <a:latin typeface="Figtree Light" pitchFamily="2" charset="0"/>
                          <a:ea typeface="Calibri" panose="020F0502020204030204" pitchFamily="34" charset="0"/>
                          <a:cs typeface="Times New Roman" panose="02020603050405020304" pitchFamily="18" charset="0"/>
                        </a:rPr>
                        <a:t>All pupils receive at least one personal guidance interview with a Level 6 qualified Careers Adviser. Parents/carers are encouraged to follow up on these discussions and receive support in understanding post-16 routes.</a:t>
                      </a:r>
                    </a:p>
                  </a:txBody>
                  <a:tcPr marL="9525" marR="9525" marT="9525" marB="9525" anchor="ctr">
                    <a:lnL>
                      <a:noFill/>
                    </a:lnL>
                    <a:lnR>
                      <a:noFill/>
                    </a:lnR>
                    <a:lnT>
                      <a:noFill/>
                    </a:lnT>
                    <a:lnB>
                      <a:noFill/>
                    </a:lnB>
                  </a:tcPr>
                </a:tc>
                <a:extLst>
                  <a:ext uri="{0D108BD9-81ED-4DB2-BD59-A6C34878D82A}">
                    <a16:rowId xmlns:a16="http://schemas.microsoft.com/office/drawing/2014/main" val="3981417519"/>
                  </a:ext>
                </a:extLst>
              </a:tr>
            </a:tbl>
          </a:graphicData>
        </a:graphic>
      </p:graphicFrame>
    </p:spTree>
    <p:extLst>
      <p:ext uri="{BB962C8B-B14F-4D97-AF65-F5344CB8AC3E}">
        <p14:creationId xmlns:p14="http://schemas.microsoft.com/office/powerpoint/2010/main" val="28772130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88ABD7-3BFC-41E6-AC52-52F3894C3EC0}"/>
              </a:ext>
            </a:extLst>
          </p:cNvPr>
          <p:cNvSpPr>
            <a:spLocks noGrp="1"/>
          </p:cNvSpPr>
          <p:nvPr>
            <p:ph type="title"/>
          </p:nvPr>
        </p:nvSpPr>
        <p:spPr>
          <a:xfrm>
            <a:off x="216568" y="561690"/>
            <a:ext cx="6858000" cy="639506"/>
          </a:xfrm>
        </p:spPr>
        <p:txBody>
          <a:bodyPr>
            <a:normAutofit fontScale="90000"/>
          </a:bodyPr>
          <a:lstStyle/>
          <a:p>
            <a:pPr algn="ctr"/>
            <a:r>
              <a:rPr lang="en-GB" dirty="0">
                <a:solidFill>
                  <a:srgbClr val="002060"/>
                </a:solidFill>
                <a:latin typeface="Segoe UI Black" panose="020B0A02040204020203" pitchFamily="34" charset="0"/>
                <a:ea typeface="Segoe UI Black" panose="020B0A02040204020203" pitchFamily="34" charset="0"/>
              </a:rPr>
              <a:t>Annual Engagement</a:t>
            </a:r>
            <a:br>
              <a:rPr lang="en-GB" dirty="0">
                <a:solidFill>
                  <a:srgbClr val="002060"/>
                </a:solidFill>
                <a:latin typeface="Segoe UI Black" panose="020B0A02040204020203" pitchFamily="34" charset="0"/>
                <a:ea typeface="Segoe UI Black" panose="020B0A02040204020203" pitchFamily="34" charset="0"/>
              </a:rPr>
            </a:br>
            <a:r>
              <a:rPr lang="en-GB" dirty="0">
                <a:solidFill>
                  <a:srgbClr val="002060"/>
                </a:solidFill>
                <a:latin typeface="Segoe UI Black" panose="020B0A02040204020203" pitchFamily="34" charset="0"/>
                <a:ea typeface="Segoe UI Black" panose="020B0A02040204020203" pitchFamily="34" charset="0"/>
              </a:rPr>
              <a:t> Opportunities</a:t>
            </a:r>
          </a:p>
        </p:txBody>
      </p:sp>
      <p:sp>
        <p:nvSpPr>
          <p:cNvPr id="11" name="TextBox 10">
            <a:extLst>
              <a:ext uri="{FF2B5EF4-FFF2-40B4-BE49-F238E27FC236}">
                <a16:creationId xmlns:a16="http://schemas.microsoft.com/office/drawing/2014/main" id="{918D0BA7-4D3A-49A0-AAB5-861FCA995B78}"/>
              </a:ext>
            </a:extLst>
          </p:cNvPr>
          <p:cNvSpPr txBox="1"/>
          <p:nvPr/>
        </p:nvSpPr>
        <p:spPr>
          <a:xfrm>
            <a:off x="578804" y="1925618"/>
            <a:ext cx="5700392" cy="5632311"/>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2060"/>
                </a:solidFill>
                <a:effectLst/>
                <a:uLnTx/>
                <a:uFillTx/>
                <a:latin typeface="Figtree Light" pitchFamily="2" charset="0"/>
                <a:ea typeface="+mn-ea"/>
                <a:cs typeface="+mn-cs"/>
              </a:rPr>
              <a:t>There are numerous opportunities throughout the school year where parents and carers will be offered the chance to engage with Careers education, information, advice and guidance. Please see below for a selection of events that we typically offer.</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2060"/>
              </a:solidFill>
              <a:effectLst/>
              <a:uLnTx/>
              <a:uFillTx/>
              <a:latin typeface="Figtree Light" pitchFamily="2" charset="0"/>
              <a:ea typeface="+mn-ea"/>
              <a:cs typeface="+mn-cs"/>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srgbClr val="002060"/>
                </a:solidFill>
                <a:effectLst/>
                <a:uLnTx/>
                <a:uFillTx/>
                <a:latin typeface="Figtree Light" pitchFamily="2" charset="0"/>
                <a:ea typeface="+mn-ea"/>
                <a:cs typeface="+mn-cs"/>
              </a:rPr>
              <a:t>Key Stage 3/Key Stage 4/5 Information Evening.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srgbClr val="002060"/>
                </a:solidFill>
                <a:effectLst/>
                <a:uLnTx/>
                <a:uFillTx/>
                <a:latin typeface="Figtree Light" pitchFamily="2" charset="0"/>
                <a:ea typeface="+mn-ea"/>
                <a:cs typeface="+mn-cs"/>
              </a:rPr>
              <a:t>Year 9 Options Evening/Parents’ Evening.</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srgbClr val="002060"/>
                </a:solidFill>
                <a:effectLst/>
                <a:uLnTx/>
                <a:uFillTx/>
                <a:latin typeface="Figtree Light" pitchFamily="2" charset="0"/>
                <a:ea typeface="+mn-ea"/>
                <a:cs typeface="+mn-cs"/>
              </a:rPr>
              <a:t>Year 11 Parents Evenings.</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srgbClr val="002060"/>
                </a:solidFill>
                <a:effectLst/>
                <a:uLnTx/>
                <a:uFillTx/>
                <a:latin typeface="Figtree Light" pitchFamily="2" charset="0"/>
                <a:ea typeface="+mn-ea"/>
                <a:cs typeface="+mn-cs"/>
              </a:rPr>
              <a:t>Post-16 Industry days.</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srgbClr val="002060"/>
                </a:solidFill>
                <a:effectLst/>
                <a:uLnTx/>
                <a:uFillTx/>
                <a:latin typeface="Figtree Light" pitchFamily="2" charset="0"/>
                <a:ea typeface="+mn-ea"/>
                <a:cs typeface="+mn-cs"/>
              </a:rPr>
              <a:t>Parent-Teacher Evenings with Careers Info.</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srgbClr val="002060"/>
                </a:solidFill>
                <a:effectLst/>
                <a:uLnTx/>
                <a:uFillTx/>
                <a:latin typeface="Figtree Light" pitchFamily="2" charset="0"/>
                <a:ea typeface="+mn-ea"/>
                <a:cs typeface="+mn-cs"/>
              </a:rPr>
              <a:t>Newsletters.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srgbClr val="002060"/>
                </a:solidFill>
                <a:effectLst/>
                <a:uLnTx/>
                <a:uFillTx/>
                <a:latin typeface="Figtree Light" pitchFamily="2" charset="0"/>
                <a:ea typeface="+mn-ea"/>
                <a:cs typeface="+mn-cs"/>
              </a:rPr>
              <a:t>Online Careers Resources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srgbClr val="002060"/>
              </a:solidFill>
              <a:effectLst/>
              <a:uLnTx/>
              <a:uFillTx/>
              <a:latin typeface="Figtree Light" pitchFamily="2"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2060"/>
                </a:solidFill>
                <a:effectLst/>
                <a:uLnTx/>
                <a:uFillTx/>
                <a:latin typeface="Figtree Light" pitchFamily="2" charset="0"/>
                <a:ea typeface="+mn-ea"/>
                <a:cs typeface="+mn-cs"/>
              </a:rPr>
              <a:t>As a school we are continually striving to strengthen  and develop our CEIAG provision, and as such further opportunities to engage and support parents may arise. These opportunities will be communicated to parent’s in a timely manner, ensuring all who wish to take part have the chance to do so.</a:t>
            </a:r>
          </a:p>
        </p:txBody>
      </p:sp>
    </p:spTree>
    <p:extLst>
      <p:ext uri="{BB962C8B-B14F-4D97-AF65-F5344CB8AC3E}">
        <p14:creationId xmlns:p14="http://schemas.microsoft.com/office/powerpoint/2010/main" val="23233919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88ABD7-3BFC-41E6-AC52-52F3894C3EC0}"/>
              </a:ext>
            </a:extLst>
          </p:cNvPr>
          <p:cNvSpPr>
            <a:spLocks noGrp="1"/>
          </p:cNvSpPr>
          <p:nvPr>
            <p:ph type="title"/>
          </p:nvPr>
        </p:nvSpPr>
        <p:spPr>
          <a:xfrm>
            <a:off x="992252" y="146505"/>
            <a:ext cx="5700392" cy="639506"/>
          </a:xfrm>
        </p:spPr>
        <p:txBody>
          <a:bodyPr>
            <a:normAutofit fontScale="90000"/>
          </a:bodyPr>
          <a:lstStyle/>
          <a:p>
            <a:r>
              <a:rPr lang="en-GB">
                <a:solidFill>
                  <a:srgbClr val="002060"/>
                </a:solidFill>
                <a:latin typeface="Segoe UI Black" panose="020B0A02040204020203" pitchFamily="34" charset="0"/>
                <a:ea typeface="Segoe UI Black" panose="020B0A02040204020203" pitchFamily="34" charset="0"/>
              </a:rPr>
              <a:t>Supporting Parents to Support Their Children</a:t>
            </a:r>
          </a:p>
        </p:txBody>
      </p:sp>
      <p:sp>
        <p:nvSpPr>
          <p:cNvPr id="11" name="TextBox 10">
            <a:extLst>
              <a:ext uri="{FF2B5EF4-FFF2-40B4-BE49-F238E27FC236}">
                <a16:creationId xmlns:a16="http://schemas.microsoft.com/office/drawing/2014/main" id="{918D0BA7-4D3A-49A0-AAB5-861FCA995B78}"/>
              </a:ext>
            </a:extLst>
          </p:cNvPr>
          <p:cNvSpPr txBox="1"/>
          <p:nvPr/>
        </p:nvSpPr>
        <p:spPr>
          <a:xfrm>
            <a:off x="992252" y="1585525"/>
            <a:ext cx="4871979" cy="3416320"/>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02060"/>
                </a:solidFill>
                <a:effectLst/>
                <a:uLnTx/>
                <a:uFillTx/>
                <a:latin typeface="Figtree Light" pitchFamily="2" charset="0"/>
                <a:ea typeface="+mn-ea"/>
                <a:cs typeface="+mn-cs"/>
              </a:rPr>
              <a:t>We aim to ensure all parents/carers:</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2060"/>
              </a:solidFill>
              <a:effectLst/>
              <a:uLnTx/>
              <a:uFillTx/>
              <a:latin typeface="Figtree Light" pitchFamily="2" charset="0"/>
              <a:ea typeface="+mn-ea"/>
              <a:cs typeface="+mn-cs"/>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a:ln>
                  <a:noFill/>
                </a:ln>
                <a:solidFill>
                  <a:srgbClr val="002060"/>
                </a:solidFill>
                <a:effectLst/>
                <a:uLnTx/>
                <a:uFillTx/>
                <a:latin typeface="Figtree Light" pitchFamily="2" charset="0"/>
                <a:ea typeface="+mn-ea"/>
                <a:cs typeface="+mn-cs"/>
              </a:rPr>
              <a:t>Understand post-16 and post-18 options (A-levels, T Levels, BTECs, apprenticeships, Independent training providers, vocational courses)</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a:ln>
                  <a:noFill/>
                </a:ln>
                <a:solidFill>
                  <a:srgbClr val="002060"/>
                </a:solidFill>
                <a:effectLst/>
                <a:uLnTx/>
                <a:uFillTx/>
                <a:latin typeface="Figtree Light" pitchFamily="2" charset="0"/>
                <a:ea typeface="+mn-ea"/>
                <a:cs typeface="+mn-cs"/>
              </a:rPr>
              <a:t>Can access careers tools and digital platforms used by their children</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a:ln>
                  <a:noFill/>
                </a:ln>
                <a:solidFill>
                  <a:srgbClr val="002060"/>
                </a:solidFill>
                <a:effectLst/>
                <a:uLnTx/>
                <a:uFillTx/>
                <a:latin typeface="Figtree Light" pitchFamily="2" charset="0"/>
                <a:ea typeface="+mn-ea"/>
                <a:cs typeface="+mn-cs"/>
              </a:rPr>
              <a:t>Know where to access help for SEND-specific careers support</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a:ln>
                  <a:noFill/>
                </a:ln>
                <a:solidFill>
                  <a:srgbClr val="002060"/>
                </a:solidFill>
                <a:effectLst/>
                <a:uLnTx/>
                <a:uFillTx/>
                <a:latin typeface="Figtree Light" pitchFamily="2" charset="0"/>
                <a:ea typeface="+mn-ea"/>
                <a:cs typeface="+mn-cs"/>
              </a:rPr>
              <a:t>Feel confident discussing career ideas, decisions, and transitions with their child</a:t>
            </a:r>
          </a:p>
        </p:txBody>
      </p:sp>
    </p:spTree>
    <p:extLst>
      <p:ext uri="{BB962C8B-B14F-4D97-AF65-F5344CB8AC3E}">
        <p14:creationId xmlns:p14="http://schemas.microsoft.com/office/powerpoint/2010/main" val="12852615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88ABD7-3BFC-41E6-AC52-52F3894C3EC0}"/>
              </a:ext>
            </a:extLst>
          </p:cNvPr>
          <p:cNvSpPr>
            <a:spLocks noGrp="1"/>
          </p:cNvSpPr>
          <p:nvPr>
            <p:ph type="title"/>
          </p:nvPr>
        </p:nvSpPr>
        <p:spPr>
          <a:xfrm>
            <a:off x="-2035" y="90299"/>
            <a:ext cx="5700392" cy="639506"/>
          </a:xfrm>
        </p:spPr>
        <p:txBody>
          <a:bodyPr>
            <a:normAutofit fontScale="90000"/>
          </a:bodyPr>
          <a:lstStyle/>
          <a:p>
            <a:r>
              <a:rPr lang="en-GB">
                <a:solidFill>
                  <a:srgbClr val="002060"/>
                </a:solidFill>
                <a:latin typeface="Segoe UI Black" panose="020B0A02040204020203" pitchFamily="34" charset="0"/>
                <a:ea typeface="Segoe UI Black" panose="020B0A02040204020203" pitchFamily="34" charset="0"/>
              </a:rPr>
              <a:t>Further Information and Guidance</a:t>
            </a:r>
          </a:p>
        </p:txBody>
      </p:sp>
      <p:sp>
        <p:nvSpPr>
          <p:cNvPr id="11" name="TextBox 10">
            <a:extLst>
              <a:ext uri="{FF2B5EF4-FFF2-40B4-BE49-F238E27FC236}">
                <a16:creationId xmlns:a16="http://schemas.microsoft.com/office/drawing/2014/main" id="{918D0BA7-4D3A-49A0-AAB5-861FCA995B78}"/>
              </a:ext>
            </a:extLst>
          </p:cNvPr>
          <p:cNvSpPr txBox="1"/>
          <p:nvPr/>
        </p:nvSpPr>
        <p:spPr>
          <a:xfrm>
            <a:off x="890195" y="1295727"/>
            <a:ext cx="5260630" cy="923330"/>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02060"/>
                </a:solidFill>
                <a:effectLst/>
                <a:uLnTx/>
                <a:uFillTx/>
                <a:latin typeface="Figtree Light" pitchFamily="2" charset="0"/>
                <a:ea typeface="+mn-ea"/>
                <a:cs typeface="+mn-cs"/>
              </a:rPr>
              <a:t>Please see below for resources and links that can offer you further information on careers guidance and future pathways:</a:t>
            </a:r>
          </a:p>
        </p:txBody>
      </p:sp>
      <p:pic>
        <p:nvPicPr>
          <p:cNvPr id="2056" name="Picture 8" descr="Gatsby campaign to support parents with ...">
            <a:hlinkClick r:id="rId2"/>
            <a:extLst>
              <a:ext uri="{FF2B5EF4-FFF2-40B4-BE49-F238E27FC236}">
                <a16:creationId xmlns:a16="http://schemas.microsoft.com/office/drawing/2014/main" id="{DA95A080-4A6A-4823-9159-4F728F6AD696}"/>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34874" y="2478772"/>
            <a:ext cx="910641" cy="664802"/>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a:hlinkClick r:id="rId4"/>
            <a:extLst>
              <a:ext uri="{FF2B5EF4-FFF2-40B4-BE49-F238E27FC236}">
                <a16:creationId xmlns:a16="http://schemas.microsoft.com/office/drawing/2014/main" id="{599E26D6-82F6-45BD-AF2C-267705BD769C}"/>
              </a:ext>
            </a:extLst>
          </p:cNvPr>
          <p:cNvPicPr>
            <a:picLocks noChangeAspect="1"/>
          </p:cNvPicPr>
          <p:nvPr/>
        </p:nvPicPr>
        <p:blipFill>
          <a:blip r:embed="rId5"/>
          <a:stretch>
            <a:fillRect/>
          </a:stretch>
        </p:blipFill>
        <p:spPr>
          <a:xfrm>
            <a:off x="515763" y="3724771"/>
            <a:ext cx="910641" cy="334855"/>
          </a:xfrm>
          <a:prstGeom prst="rect">
            <a:avLst/>
          </a:prstGeom>
        </p:spPr>
      </p:pic>
      <p:sp>
        <p:nvSpPr>
          <p:cNvPr id="22" name="TextBox 21">
            <a:hlinkClick r:id="rId2"/>
            <a:extLst>
              <a:ext uri="{FF2B5EF4-FFF2-40B4-BE49-F238E27FC236}">
                <a16:creationId xmlns:a16="http://schemas.microsoft.com/office/drawing/2014/main" id="{55B700B0-C625-4CD8-BDC5-DAC16C1C9E75}"/>
              </a:ext>
            </a:extLst>
          </p:cNvPr>
          <p:cNvSpPr txBox="1"/>
          <p:nvPr/>
        </p:nvSpPr>
        <p:spPr>
          <a:xfrm>
            <a:off x="1421212" y="2352234"/>
            <a:ext cx="4624086" cy="1015663"/>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02060"/>
                </a:solidFill>
                <a:effectLst/>
                <a:uLnTx/>
                <a:uFillTx/>
                <a:latin typeface="Figtree Black" pitchFamily="2" charset="0"/>
                <a:ea typeface="+mn-ea"/>
                <a:cs typeface="+mn-cs"/>
              </a:rPr>
              <a:t>TalkingFutures.org.uk</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srgbClr val="002060"/>
                </a:solidFill>
                <a:effectLst/>
                <a:uLnTx/>
                <a:uFillTx/>
                <a:latin typeface="Figtree Light" pitchFamily="2" charset="0"/>
                <a:ea typeface="+mn-ea"/>
                <a:cs typeface="+mn-cs"/>
              </a:rPr>
              <a:t>Talking Futures will help you have informed and constructive career conversations with your child about their academic and professional future.</a:t>
            </a:r>
          </a:p>
        </p:txBody>
      </p:sp>
      <p:sp>
        <p:nvSpPr>
          <p:cNvPr id="23" name="TextBox 22">
            <a:hlinkClick r:id="rId4"/>
            <a:extLst>
              <a:ext uri="{FF2B5EF4-FFF2-40B4-BE49-F238E27FC236}">
                <a16:creationId xmlns:a16="http://schemas.microsoft.com/office/drawing/2014/main" id="{D2E81075-EA1E-46DC-8735-22833562B08E}"/>
              </a:ext>
            </a:extLst>
          </p:cNvPr>
          <p:cNvSpPr txBox="1"/>
          <p:nvPr/>
        </p:nvSpPr>
        <p:spPr>
          <a:xfrm>
            <a:off x="1421212" y="3384368"/>
            <a:ext cx="4624086" cy="1015663"/>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02060"/>
                </a:solidFill>
                <a:effectLst/>
                <a:uLnTx/>
                <a:uFillTx/>
                <a:latin typeface="Figtree Black" pitchFamily="2" charset="0"/>
                <a:ea typeface="+mn-ea"/>
                <a:cs typeface="+mn-cs"/>
              </a:rPr>
              <a:t>Successatschool.org</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srgbClr val="002060"/>
                </a:solidFill>
                <a:effectLst/>
                <a:uLnTx/>
                <a:uFillTx/>
                <a:latin typeface="Figtree Light" pitchFamily="2" charset="0"/>
                <a:ea typeface="+mn-ea"/>
                <a:cs typeface="+mn-cs"/>
              </a:rPr>
              <a:t>Career advice for schools and students aged 13-19. Search jobs, advice &amp; find out about employers, work experience, courses, career choices and apprenticeships</a:t>
            </a:r>
          </a:p>
        </p:txBody>
      </p:sp>
      <p:sp>
        <p:nvSpPr>
          <p:cNvPr id="24" name="TextBox 23">
            <a:hlinkClick r:id="rId6"/>
            <a:extLst>
              <a:ext uri="{FF2B5EF4-FFF2-40B4-BE49-F238E27FC236}">
                <a16:creationId xmlns:a16="http://schemas.microsoft.com/office/drawing/2014/main" id="{0007523D-1E44-43AF-B2A0-189A70652478}"/>
              </a:ext>
            </a:extLst>
          </p:cNvPr>
          <p:cNvSpPr txBox="1"/>
          <p:nvPr/>
        </p:nvSpPr>
        <p:spPr>
          <a:xfrm>
            <a:off x="1421212" y="4392501"/>
            <a:ext cx="4624086" cy="1015663"/>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02060"/>
                </a:solidFill>
                <a:effectLst/>
                <a:uLnTx/>
                <a:uFillTx/>
                <a:latin typeface="Figtree Black" pitchFamily="2" charset="0"/>
                <a:ea typeface="+mn-ea"/>
                <a:cs typeface="+mn-cs"/>
              </a:rPr>
              <a:t>Apprenticeshipguide.co.uk</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srgbClr val="002060"/>
                </a:solidFill>
                <a:effectLst/>
                <a:uLnTx/>
                <a:uFillTx/>
                <a:latin typeface="Figtree Light" pitchFamily="2" charset="0"/>
                <a:ea typeface="+mn-ea"/>
                <a:cs typeface="+mn-cs"/>
              </a:rPr>
              <a:t>With over 600 apprenticeships on offer, use this site as a tool to discover your perfect role by searching through the 18 different industry sectors</a:t>
            </a:r>
          </a:p>
        </p:txBody>
      </p:sp>
      <p:pic>
        <p:nvPicPr>
          <p:cNvPr id="21" name="Picture 20">
            <a:hlinkClick r:id="rId6"/>
            <a:extLst>
              <a:ext uri="{FF2B5EF4-FFF2-40B4-BE49-F238E27FC236}">
                <a16:creationId xmlns:a16="http://schemas.microsoft.com/office/drawing/2014/main" id="{2967CF41-3142-4BA1-B905-94D2C007E6C5}"/>
              </a:ext>
            </a:extLst>
          </p:cNvPr>
          <p:cNvPicPr>
            <a:picLocks noChangeAspect="1"/>
          </p:cNvPicPr>
          <p:nvPr/>
        </p:nvPicPr>
        <p:blipFill>
          <a:blip r:embed="rId7"/>
          <a:stretch>
            <a:fillRect/>
          </a:stretch>
        </p:blipFill>
        <p:spPr>
          <a:xfrm>
            <a:off x="586822" y="4506806"/>
            <a:ext cx="734932" cy="734932"/>
          </a:xfrm>
          <a:prstGeom prst="rect">
            <a:avLst/>
          </a:prstGeom>
        </p:spPr>
      </p:pic>
      <p:sp>
        <p:nvSpPr>
          <p:cNvPr id="26" name="TextBox 25">
            <a:hlinkClick r:id="rId8"/>
            <a:extLst>
              <a:ext uri="{FF2B5EF4-FFF2-40B4-BE49-F238E27FC236}">
                <a16:creationId xmlns:a16="http://schemas.microsoft.com/office/drawing/2014/main" id="{849E80FC-2441-4C70-80A9-1E181B527070}"/>
              </a:ext>
            </a:extLst>
          </p:cNvPr>
          <p:cNvSpPr txBox="1"/>
          <p:nvPr/>
        </p:nvSpPr>
        <p:spPr>
          <a:xfrm>
            <a:off x="1421212" y="5424635"/>
            <a:ext cx="4624086" cy="1015663"/>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02060"/>
                </a:solidFill>
                <a:effectLst/>
                <a:uLnTx/>
                <a:uFillTx/>
                <a:latin typeface="Figtree Black" pitchFamily="2" charset="0"/>
                <a:ea typeface="+mn-ea"/>
                <a:cs typeface="+mn-cs"/>
              </a:rPr>
              <a:t>Nationalcareers.service.gov.uk</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srgbClr val="002060"/>
                </a:solidFill>
                <a:effectLst/>
                <a:uLnTx/>
                <a:uFillTx/>
                <a:latin typeface="Figtree Light" pitchFamily="2" charset="0"/>
                <a:ea typeface="+mn-ea"/>
                <a:cs typeface="+mn-cs"/>
              </a:rPr>
              <a:t>We provide careers information, advice and guidance. We can help you make decisions at all stages in your career.</a:t>
            </a:r>
          </a:p>
        </p:txBody>
      </p:sp>
      <p:pic>
        <p:nvPicPr>
          <p:cNvPr id="25" name="Picture 24">
            <a:hlinkClick r:id="rId8"/>
            <a:extLst>
              <a:ext uri="{FF2B5EF4-FFF2-40B4-BE49-F238E27FC236}">
                <a16:creationId xmlns:a16="http://schemas.microsoft.com/office/drawing/2014/main" id="{DA91FB1C-EE39-4FCD-B62E-A30FDFABDB18}"/>
              </a:ext>
            </a:extLst>
          </p:cNvPr>
          <p:cNvPicPr>
            <a:picLocks noChangeAspect="1"/>
          </p:cNvPicPr>
          <p:nvPr/>
        </p:nvPicPr>
        <p:blipFill>
          <a:blip r:embed="rId9"/>
          <a:stretch>
            <a:fillRect/>
          </a:stretch>
        </p:blipFill>
        <p:spPr>
          <a:xfrm>
            <a:off x="515763" y="5566500"/>
            <a:ext cx="805514" cy="805514"/>
          </a:xfrm>
          <a:prstGeom prst="rect">
            <a:avLst/>
          </a:prstGeom>
        </p:spPr>
      </p:pic>
      <p:sp>
        <p:nvSpPr>
          <p:cNvPr id="28" name="TextBox 27">
            <a:extLst>
              <a:ext uri="{FF2B5EF4-FFF2-40B4-BE49-F238E27FC236}">
                <a16:creationId xmlns:a16="http://schemas.microsoft.com/office/drawing/2014/main" id="{1A7515C2-F05F-40AC-B191-995BAD5EE7A8}"/>
              </a:ext>
            </a:extLst>
          </p:cNvPr>
          <p:cNvSpPr txBox="1"/>
          <p:nvPr/>
        </p:nvSpPr>
        <p:spPr>
          <a:xfrm>
            <a:off x="1421212" y="6478637"/>
            <a:ext cx="4624086" cy="1015663"/>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02060"/>
                </a:solidFill>
                <a:effectLst/>
                <a:uLnTx/>
                <a:uFillTx/>
                <a:latin typeface="Figtree Black" pitchFamily="2" charset="0"/>
                <a:ea typeface="+mn-ea"/>
                <a:cs typeface="+mn-cs"/>
              </a:rPr>
              <a:t>Lmiforall.org.uk</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srgbClr val="002060"/>
                </a:solidFill>
                <a:effectLst/>
                <a:uLnTx/>
                <a:uFillTx/>
                <a:latin typeface="Figtree Light" pitchFamily="2" charset="0"/>
                <a:ea typeface="+mn-ea"/>
                <a:cs typeface="+mn-cs"/>
              </a:rPr>
              <a:t>The LMI for All portal provides high quality, reliable labour market information (LMI) to inform careers decisions.</a:t>
            </a:r>
          </a:p>
        </p:txBody>
      </p:sp>
      <p:pic>
        <p:nvPicPr>
          <p:cNvPr id="27" name="Picture 26">
            <a:extLst>
              <a:ext uri="{FF2B5EF4-FFF2-40B4-BE49-F238E27FC236}">
                <a16:creationId xmlns:a16="http://schemas.microsoft.com/office/drawing/2014/main" id="{E11776C1-586F-4E16-9935-4CA78A8B2ADD}"/>
              </a:ext>
            </a:extLst>
          </p:cNvPr>
          <p:cNvPicPr>
            <a:picLocks noChangeAspect="1"/>
          </p:cNvPicPr>
          <p:nvPr/>
        </p:nvPicPr>
        <p:blipFill>
          <a:blip r:embed="rId10"/>
          <a:stretch>
            <a:fillRect/>
          </a:stretch>
        </p:blipFill>
        <p:spPr>
          <a:xfrm>
            <a:off x="540001" y="6546656"/>
            <a:ext cx="805514" cy="805514"/>
          </a:xfrm>
          <a:prstGeom prst="rect">
            <a:avLst/>
          </a:prstGeom>
        </p:spPr>
      </p:pic>
    </p:spTree>
    <p:extLst>
      <p:ext uri="{BB962C8B-B14F-4D97-AF65-F5344CB8AC3E}">
        <p14:creationId xmlns:p14="http://schemas.microsoft.com/office/powerpoint/2010/main" val="41685028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88ABD7-3BFC-41E6-AC52-52F3894C3EC0}"/>
              </a:ext>
            </a:extLst>
          </p:cNvPr>
          <p:cNvSpPr>
            <a:spLocks noGrp="1"/>
          </p:cNvSpPr>
          <p:nvPr>
            <p:ph type="title"/>
          </p:nvPr>
        </p:nvSpPr>
        <p:spPr>
          <a:xfrm>
            <a:off x="798518" y="0"/>
            <a:ext cx="5700392" cy="639506"/>
          </a:xfrm>
        </p:spPr>
        <p:txBody>
          <a:bodyPr>
            <a:normAutofit/>
          </a:bodyPr>
          <a:lstStyle/>
          <a:p>
            <a:pPr algn="ctr"/>
            <a:r>
              <a:rPr lang="en-GB" dirty="0">
                <a:solidFill>
                  <a:srgbClr val="002060"/>
                </a:solidFill>
                <a:latin typeface="Segoe UI Black" panose="020B0A02040204020203" pitchFamily="34" charset="0"/>
                <a:ea typeface="Segoe UI Black" panose="020B0A02040204020203" pitchFamily="34" charset="0"/>
              </a:rPr>
              <a:t>SEND and Careers</a:t>
            </a:r>
          </a:p>
        </p:txBody>
      </p:sp>
      <p:sp>
        <p:nvSpPr>
          <p:cNvPr id="11" name="TextBox 10">
            <a:extLst>
              <a:ext uri="{FF2B5EF4-FFF2-40B4-BE49-F238E27FC236}">
                <a16:creationId xmlns:a16="http://schemas.microsoft.com/office/drawing/2014/main" id="{918D0BA7-4D3A-49A0-AAB5-861FCA995B78}"/>
              </a:ext>
            </a:extLst>
          </p:cNvPr>
          <p:cNvSpPr txBox="1"/>
          <p:nvPr/>
        </p:nvSpPr>
        <p:spPr>
          <a:xfrm>
            <a:off x="366720" y="1076441"/>
            <a:ext cx="6150553" cy="5970865"/>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2060"/>
                </a:solidFill>
                <a:effectLst/>
                <a:uLnTx/>
                <a:uFillTx/>
                <a:latin typeface="Figtree Light" pitchFamily="2" charset="0"/>
                <a:ea typeface="+mn-ea"/>
                <a:cs typeface="+mn-cs"/>
              </a:rPr>
              <a:t>At </a:t>
            </a:r>
            <a:r>
              <a:rPr lang="en-GB" sz="1400" dirty="0">
                <a:solidFill>
                  <a:srgbClr val="002060"/>
                </a:solidFill>
                <a:latin typeface="Figtree Light" pitchFamily="2" charset="0"/>
              </a:rPr>
              <a:t>Buxton Community School</a:t>
            </a:r>
            <a:r>
              <a:rPr kumimoji="0" lang="en-GB" sz="1400" b="0" i="0" u="none" strike="noStrike" kern="1200" cap="none" spc="0" normalizeH="0" baseline="0" noProof="0" dirty="0">
                <a:ln>
                  <a:noFill/>
                </a:ln>
                <a:solidFill>
                  <a:srgbClr val="002060"/>
                </a:solidFill>
                <a:effectLst/>
                <a:uLnTx/>
                <a:uFillTx/>
                <a:latin typeface="Figtree Light" pitchFamily="2" charset="0"/>
                <a:ea typeface="+mn-ea"/>
                <a:cs typeface="+mn-cs"/>
              </a:rPr>
              <a:t>, we are committed to ensuring that every student receives the guidance and support they need to make informed, ambitious, and achievable choices for life beyond secondary school.</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srgbClr val="002060"/>
              </a:solidFill>
              <a:effectLst/>
              <a:uLnTx/>
              <a:uFillTx/>
              <a:latin typeface="Figtree Light" pitchFamily="2"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2060"/>
                </a:solidFill>
                <a:effectLst/>
                <a:uLnTx/>
                <a:uFillTx/>
                <a:latin typeface="Figtree Light" pitchFamily="2" charset="0"/>
                <a:ea typeface="+mn-ea"/>
                <a:cs typeface="+mn-cs"/>
              </a:rPr>
              <a:t>For our students with Special Educational Needs and Disabilities (SEND), we take a personalised approach to careers education, information, advice and guidance (CEIAG). Working closely with students, families, teaching staff, and external agencies, we aim to provide clear, accessible, and meaningful pathways that reflect each young person's strengths, aspirations, and support needs.</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srgbClr val="002060"/>
              </a:solidFill>
              <a:effectLst/>
              <a:uLnTx/>
              <a:uFillTx/>
              <a:latin typeface="Figtree Light" pitchFamily="2"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2060"/>
                </a:solidFill>
                <a:effectLst/>
                <a:uLnTx/>
                <a:uFillTx/>
                <a:latin typeface="Figtree Light" pitchFamily="2" charset="0"/>
                <a:ea typeface="+mn-ea"/>
                <a:cs typeface="+mn-cs"/>
              </a:rPr>
              <a:t>This includes:</a:t>
            </a:r>
          </a:p>
          <a:p>
            <a:pPr marL="0" marR="0" lvl="0" indent="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srgbClr val="002060"/>
                </a:solidFill>
                <a:effectLst/>
                <a:uLnTx/>
                <a:uFillTx/>
                <a:latin typeface="Figtree Light" pitchFamily="2" charset="0"/>
                <a:ea typeface="+mn-ea"/>
                <a:cs typeface="+mn-cs"/>
              </a:rPr>
              <a:t>Early and ongoing discussions about future aspirations and options, starting from Year 8 onwards</a:t>
            </a:r>
          </a:p>
          <a:p>
            <a:pPr marL="0" marR="0" lvl="0" indent="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srgbClr val="002060"/>
                </a:solidFill>
                <a:effectLst/>
                <a:uLnTx/>
                <a:uFillTx/>
                <a:latin typeface="Figtree Light" pitchFamily="2" charset="0"/>
                <a:ea typeface="+mn-ea"/>
                <a:cs typeface="+mn-cs"/>
              </a:rPr>
              <a:t>Tailored careers advice with our Careers Leader and SEND team</a:t>
            </a:r>
          </a:p>
          <a:p>
            <a:pPr marL="0" marR="0" lvl="0" indent="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srgbClr val="002060"/>
                </a:solidFill>
                <a:effectLst/>
                <a:uLnTx/>
                <a:uFillTx/>
                <a:latin typeface="Figtree Light" pitchFamily="2" charset="0"/>
                <a:ea typeface="+mn-ea"/>
                <a:cs typeface="+mn-cs"/>
              </a:rPr>
              <a:t>Opportunities for supported work experience or workplace visits, where appropriate</a:t>
            </a:r>
          </a:p>
          <a:p>
            <a:pPr marL="0" marR="0" lvl="0" indent="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srgbClr val="002060"/>
                </a:solidFill>
                <a:effectLst/>
                <a:uLnTx/>
                <a:uFillTx/>
                <a:latin typeface="Figtree Light" pitchFamily="2" charset="0"/>
                <a:ea typeface="+mn-ea"/>
                <a:cs typeface="+mn-cs"/>
              </a:rPr>
              <a:t>Close collaboration with post-16 providers, including colleges, sixth forms, and training programmes</a:t>
            </a:r>
          </a:p>
          <a:p>
            <a:pPr marL="0" marR="0" lvl="0" indent="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srgbClr val="002060"/>
                </a:solidFill>
                <a:effectLst/>
                <a:uLnTx/>
                <a:uFillTx/>
                <a:latin typeface="Figtree Light" pitchFamily="2" charset="0"/>
                <a:ea typeface="+mn-ea"/>
                <a:cs typeface="+mn-cs"/>
              </a:rPr>
              <a:t>Support with applications, interviews, and transitions to ensure a smooth and confident move into further education, employment, or training</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2060"/>
                </a:solidFill>
                <a:effectLst/>
                <a:uLnTx/>
                <a:uFillTx/>
                <a:latin typeface="Figtree Light" pitchFamily="2" charset="0"/>
                <a:ea typeface="+mn-ea"/>
                <a:cs typeface="+mn-cs"/>
              </a:rPr>
              <a:t>We firmly believe that all students, regardless of ability or need, should have the opportunity to thrive in their next steps.</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srgbClr val="002060"/>
              </a:solidFill>
              <a:effectLst/>
              <a:uLnTx/>
              <a:uFillTx/>
              <a:latin typeface="Figtree Light" pitchFamily="2"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2060"/>
                </a:solidFill>
                <a:effectLst/>
                <a:uLnTx/>
                <a:uFillTx/>
                <a:latin typeface="Figtree Light" pitchFamily="2" charset="0"/>
                <a:ea typeface="+mn-ea"/>
                <a:cs typeface="+mn-cs"/>
              </a:rPr>
              <a:t>Useful information and resources can be found below to help guide you and your child as you explore post-16 options.</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2060"/>
              </a:solidFill>
              <a:effectLst/>
              <a:uLnTx/>
              <a:uFillTx/>
              <a:latin typeface="Figtree Light" pitchFamily="2" charset="0"/>
              <a:ea typeface="+mn-ea"/>
              <a:cs typeface="+mn-cs"/>
            </a:endParaRPr>
          </a:p>
        </p:txBody>
      </p:sp>
      <p:sp>
        <p:nvSpPr>
          <p:cNvPr id="22" name="TextBox 21">
            <a:hlinkClick r:id="rId2"/>
            <a:extLst>
              <a:ext uri="{FF2B5EF4-FFF2-40B4-BE49-F238E27FC236}">
                <a16:creationId xmlns:a16="http://schemas.microsoft.com/office/drawing/2014/main" id="{55B700B0-C625-4CD8-BDC5-DAC16C1C9E75}"/>
              </a:ext>
            </a:extLst>
          </p:cNvPr>
          <p:cNvSpPr txBox="1"/>
          <p:nvPr/>
        </p:nvSpPr>
        <p:spPr>
          <a:xfrm>
            <a:off x="1129953" y="8415118"/>
            <a:ext cx="4624086" cy="1015663"/>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02060"/>
                </a:solidFill>
                <a:effectLst/>
                <a:uLnTx/>
                <a:uFillTx/>
                <a:latin typeface="Figtree Black" pitchFamily="2" charset="0"/>
                <a:ea typeface="+mn-ea"/>
                <a:cs typeface="+mn-cs"/>
              </a:rPr>
              <a:t>Localoffer.derbyshire.gov.uk</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srgbClr val="002060"/>
                </a:solidFill>
                <a:effectLst/>
                <a:uLnTx/>
                <a:uFillTx/>
                <a:latin typeface="Figtree Light" pitchFamily="2" charset="0"/>
                <a:ea typeface="+mn-ea"/>
                <a:cs typeface="+mn-cs"/>
              </a:rPr>
              <a:t>Helping and supporting children &amp; young people with special educational needs and disabilities to be more confident in their communities and live independently.</a:t>
            </a:r>
          </a:p>
        </p:txBody>
      </p:sp>
      <p:pic>
        <p:nvPicPr>
          <p:cNvPr id="3" name="Picture 2">
            <a:hlinkClick r:id="rId2"/>
            <a:extLst>
              <a:ext uri="{FF2B5EF4-FFF2-40B4-BE49-F238E27FC236}">
                <a16:creationId xmlns:a16="http://schemas.microsoft.com/office/drawing/2014/main" id="{3D3B8938-B147-4C0A-B374-ED4B5503109E}"/>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2327304" y="6705251"/>
            <a:ext cx="1847327" cy="1602039"/>
          </a:xfrm>
          <a:prstGeom prst="rect">
            <a:avLst/>
          </a:prstGeom>
        </p:spPr>
      </p:pic>
    </p:spTree>
    <p:extLst>
      <p:ext uri="{BB962C8B-B14F-4D97-AF65-F5344CB8AC3E}">
        <p14:creationId xmlns:p14="http://schemas.microsoft.com/office/powerpoint/2010/main" val="41334224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88ABD7-3BFC-41E6-AC52-52F3894C3EC0}"/>
              </a:ext>
            </a:extLst>
          </p:cNvPr>
          <p:cNvSpPr>
            <a:spLocks noGrp="1"/>
          </p:cNvSpPr>
          <p:nvPr>
            <p:ph type="title"/>
          </p:nvPr>
        </p:nvSpPr>
        <p:spPr>
          <a:xfrm>
            <a:off x="53477" y="52716"/>
            <a:ext cx="5700392" cy="639506"/>
          </a:xfrm>
        </p:spPr>
        <p:txBody>
          <a:bodyPr>
            <a:normAutofit fontScale="90000"/>
          </a:bodyPr>
          <a:lstStyle/>
          <a:p>
            <a:r>
              <a:rPr lang="en-GB">
                <a:solidFill>
                  <a:srgbClr val="002060"/>
                </a:solidFill>
                <a:latin typeface="Segoe UI Black" panose="020B0A02040204020203" pitchFamily="34" charset="0"/>
                <a:ea typeface="Segoe UI Black" panose="020B0A02040204020203" pitchFamily="34" charset="0"/>
              </a:rPr>
              <a:t>Feedback and Involvement</a:t>
            </a:r>
          </a:p>
        </p:txBody>
      </p:sp>
      <p:sp>
        <p:nvSpPr>
          <p:cNvPr id="11" name="TextBox 10">
            <a:extLst>
              <a:ext uri="{FF2B5EF4-FFF2-40B4-BE49-F238E27FC236}">
                <a16:creationId xmlns:a16="http://schemas.microsoft.com/office/drawing/2014/main" id="{918D0BA7-4D3A-49A0-AAB5-861FCA995B78}"/>
              </a:ext>
            </a:extLst>
          </p:cNvPr>
          <p:cNvSpPr txBox="1"/>
          <p:nvPr/>
        </p:nvSpPr>
        <p:spPr>
          <a:xfrm>
            <a:off x="993010" y="913222"/>
            <a:ext cx="4871979" cy="2862322"/>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2060"/>
                </a:solidFill>
                <a:effectLst/>
                <a:uLnTx/>
                <a:uFillTx/>
                <a:latin typeface="Figtree Light" pitchFamily="2" charset="0"/>
                <a:ea typeface="+mn-ea"/>
                <a:cs typeface="+mn-cs"/>
              </a:rPr>
              <a:t>We actively seek feedback from parents and carers to help shape our CEIAG provision. We welcome:</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2060"/>
              </a:solidFill>
              <a:effectLst/>
              <a:uLnTx/>
              <a:uFillTx/>
              <a:latin typeface="Figtree Light" pitchFamily="2" charset="0"/>
              <a:ea typeface="+mn-ea"/>
              <a:cs typeface="+mn-cs"/>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srgbClr val="002060"/>
                </a:solidFill>
                <a:effectLst/>
                <a:uLnTx/>
                <a:uFillTx/>
                <a:latin typeface="Figtree Light" pitchFamily="2" charset="0"/>
                <a:ea typeface="+mn-ea"/>
                <a:cs typeface="+mn-cs"/>
              </a:rPr>
              <a:t>Parent participation in meet an employer events and Rotary Interviews.</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srgbClr val="002060"/>
                </a:solidFill>
                <a:effectLst/>
                <a:uLnTx/>
                <a:uFillTx/>
                <a:latin typeface="Figtree Light" pitchFamily="2" charset="0"/>
                <a:ea typeface="+mn-ea"/>
                <a:cs typeface="+mn-cs"/>
              </a:rPr>
              <a:t>Feedback through surveys and informal discussion.</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srgbClr val="002060"/>
                </a:solidFill>
                <a:effectLst/>
                <a:uLnTx/>
                <a:uFillTx/>
                <a:latin typeface="Figtree Light" pitchFamily="2" charset="0"/>
                <a:ea typeface="+mn-ea"/>
                <a:cs typeface="+mn-cs"/>
              </a:rPr>
              <a:t>Suggestions for improving communication and support.</a:t>
            </a:r>
          </a:p>
        </p:txBody>
      </p:sp>
      <p:sp>
        <p:nvSpPr>
          <p:cNvPr id="21" name="TextBox 20">
            <a:extLst>
              <a:ext uri="{FF2B5EF4-FFF2-40B4-BE49-F238E27FC236}">
                <a16:creationId xmlns:a16="http://schemas.microsoft.com/office/drawing/2014/main" id="{8FBB36FD-302D-4850-B28C-3FE012CEA29E}"/>
              </a:ext>
            </a:extLst>
          </p:cNvPr>
          <p:cNvSpPr txBox="1"/>
          <p:nvPr/>
        </p:nvSpPr>
        <p:spPr>
          <a:xfrm>
            <a:off x="884726" y="5498499"/>
            <a:ext cx="5329797" cy="2862322"/>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2060"/>
                </a:solidFill>
                <a:effectLst/>
                <a:uLnTx/>
                <a:uFillTx/>
                <a:latin typeface="Segoe UI Black" panose="020B0A02040204020203" pitchFamily="34" charset="0"/>
                <a:ea typeface="Segoe UI Black" panose="020B0A02040204020203" pitchFamily="34" charset="0"/>
                <a:cs typeface="+mn-cs"/>
              </a:rPr>
              <a:t>Contact Us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2060"/>
                </a:solidFill>
                <a:effectLst/>
                <a:uLnTx/>
                <a:uFillTx/>
                <a:latin typeface="Figtree Light" pitchFamily="2" charset="0"/>
                <a:ea typeface="+mn-ea"/>
                <a:cs typeface="+mn-cs"/>
              </a:rPr>
              <a:t>If you would like more information, or want to get involved in our Careers Programme, please contact:</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2060"/>
              </a:solidFill>
              <a:effectLst/>
              <a:uLnTx/>
              <a:uFillTx/>
              <a:latin typeface="Figtree Light" pitchFamily="2"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2060"/>
                </a:solidFill>
                <a:effectLst/>
                <a:uLnTx/>
                <a:uFillTx/>
                <a:latin typeface="Figtree Light" pitchFamily="2" charset="0"/>
                <a:ea typeface="+mn-ea"/>
                <a:cs typeface="+mn-cs"/>
              </a:rPr>
              <a:t>Careers Lead: Mrs Caroline Russell, Senior Leader</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2060"/>
                </a:solidFill>
                <a:effectLst/>
                <a:uLnTx/>
                <a:uFillTx/>
                <a:latin typeface="Figtree Light" pitchFamily="2" charset="0"/>
                <a:ea typeface="+mn-ea"/>
                <a:cs typeface="+mn-cs"/>
              </a:rPr>
              <a:t>Email: C</a:t>
            </a:r>
            <a:r>
              <a:rPr lang="en-GB" dirty="0" err="1">
                <a:solidFill>
                  <a:srgbClr val="002060"/>
                </a:solidFill>
                <a:latin typeface="Figtree Light" pitchFamily="2" charset="0"/>
                <a:hlinkClick r:id="rId2"/>
              </a:rPr>
              <a:t>aroline.Russell@buxton</a:t>
            </a:r>
            <a:r>
              <a:rPr kumimoji="0" lang="en-GB" sz="1800" b="0" i="0" u="none" strike="noStrike" kern="1200" cap="none" spc="0" normalizeH="0" baseline="0" noProof="0" dirty="0">
                <a:ln>
                  <a:noFill/>
                </a:ln>
                <a:solidFill>
                  <a:srgbClr val="002060"/>
                </a:solidFill>
                <a:effectLst/>
                <a:uLnTx/>
                <a:uFillTx/>
                <a:latin typeface="Figtree Light" pitchFamily="2" charset="0"/>
                <a:hlinkClick r:id="rId2"/>
              </a:rPr>
              <a:t>.derbyshire.sch.uk</a:t>
            </a:r>
            <a:endParaRPr kumimoji="0" lang="en-GB" sz="1800" b="0" i="0" u="none" strike="noStrike" kern="1200" cap="none" spc="0" normalizeH="0" baseline="0" noProof="0" dirty="0">
              <a:ln>
                <a:noFill/>
              </a:ln>
              <a:solidFill>
                <a:srgbClr val="002060"/>
              </a:solidFill>
              <a:effectLst/>
              <a:uLnTx/>
              <a:uFillTx/>
              <a:latin typeface="Figtree Light" pitchFamily="2"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dirty="0">
                <a:solidFill>
                  <a:srgbClr val="002060"/>
                </a:solidFill>
                <a:latin typeface="Figtree Light" pitchFamily="2" charset="0"/>
                <a:ea typeface="+mn-ea"/>
                <a:cs typeface="+mn-cs"/>
              </a:rPr>
              <a:t>Careers Co-</a:t>
            </a:r>
            <a:r>
              <a:rPr lang="en-GB" dirty="0" err="1">
                <a:solidFill>
                  <a:srgbClr val="002060"/>
                </a:solidFill>
                <a:latin typeface="Figtree Light" pitchFamily="2" charset="0"/>
                <a:ea typeface="+mn-ea"/>
                <a:cs typeface="+mn-cs"/>
              </a:rPr>
              <a:t>ordianto</a:t>
            </a:r>
            <a:r>
              <a:rPr lang="en-GB" dirty="0" err="1">
                <a:solidFill>
                  <a:srgbClr val="002060"/>
                </a:solidFill>
                <a:latin typeface="Figtree Light" pitchFamily="2" charset="0"/>
              </a:rPr>
              <a:t>r</a:t>
            </a:r>
            <a:r>
              <a:rPr lang="en-GB" dirty="0">
                <a:solidFill>
                  <a:srgbClr val="002060"/>
                </a:solidFill>
                <a:latin typeface="Figtree Light" pitchFamily="2" charset="0"/>
              </a:rPr>
              <a:t>: Ms Steph Moss</a:t>
            </a:r>
          </a:p>
          <a:p>
            <a:pPr marL="0" marR="0" lvl="0" indent="0" algn="l" defTabSz="457200" rtl="0" eaLnBrk="1" fontAlgn="auto" latinLnBrk="0" hangingPunct="1">
              <a:lnSpc>
                <a:spcPct val="100000"/>
              </a:lnSpc>
              <a:spcBef>
                <a:spcPts val="0"/>
              </a:spcBef>
              <a:spcAft>
                <a:spcPts val="0"/>
              </a:spcAft>
              <a:buClrTx/>
              <a:buSzTx/>
              <a:buFontTx/>
              <a:buNone/>
              <a:tabLst/>
              <a:defRPr/>
            </a:pPr>
            <a:r>
              <a:rPr lang="en-GB" dirty="0">
                <a:solidFill>
                  <a:srgbClr val="002060"/>
                </a:solidFill>
                <a:latin typeface="Figtree Light" pitchFamily="2" charset="0"/>
              </a:rPr>
              <a:t>Email: </a:t>
            </a:r>
            <a:r>
              <a:rPr lang="en-GB" dirty="0">
                <a:solidFill>
                  <a:srgbClr val="002060"/>
                </a:solidFill>
                <a:latin typeface="Figtree Light" pitchFamily="2" charset="0"/>
                <a:hlinkClick r:id="rId3"/>
              </a:rPr>
              <a:t>smoss@buxton.derbyshire.sch.uk</a:t>
            </a:r>
            <a:endParaRPr lang="en-GB" dirty="0">
              <a:solidFill>
                <a:srgbClr val="002060"/>
              </a:solidFill>
              <a:latin typeface="Figtree Light" pitchFamily="2"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dirty="0">
                <a:solidFill>
                  <a:srgbClr val="002060"/>
                </a:solidFill>
                <a:latin typeface="Figtree Light" pitchFamily="2" charset="0"/>
              </a:rPr>
              <a:t>T</a:t>
            </a:r>
            <a:r>
              <a:rPr kumimoji="0" lang="en-GB" sz="1800" b="0" i="0" u="none" strike="noStrike" kern="1200" cap="none" spc="0" normalizeH="0" baseline="0" noProof="0" dirty="0" err="1">
                <a:ln>
                  <a:noFill/>
                </a:ln>
                <a:solidFill>
                  <a:srgbClr val="002060"/>
                </a:solidFill>
                <a:effectLst/>
                <a:uLnTx/>
                <a:uFillTx/>
                <a:latin typeface="Figtree Light" pitchFamily="2" charset="0"/>
                <a:ea typeface="+mn-ea"/>
                <a:cs typeface="+mn-cs"/>
              </a:rPr>
              <a:t>elephone</a:t>
            </a:r>
            <a:r>
              <a:rPr kumimoji="0" lang="en-GB" sz="1800" b="0" i="0" u="none" strike="noStrike" kern="1200" cap="none" spc="0" normalizeH="0" baseline="0" noProof="0" dirty="0">
                <a:ln>
                  <a:noFill/>
                </a:ln>
                <a:solidFill>
                  <a:srgbClr val="002060"/>
                </a:solidFill>
                <a:effectLst/>
                <a:uLnTx/>
                <a:uFillTx/>
                <a:latin typeface="Figtree Light" pitchFamily="2" charset="0"/>
                <a:ea typeface="+mn-ea"/>
                <a:cs typeface="+mn-cs"/>
              </a:rPr>
              <a:t>: 01298 23122</a:t>
            </a:r>
          </a:p>
        </p:txBody>
      </p:sp>
    </p:spTree>
    <p:extLst>
      <p:ext uri="{BB962C8B-B14F-4D97-AF65-F5344CB8AC3E}">
        <p14:creationId xmlns:p14="http://schemas.microsoft.com/office/powerpoint/2010/main" val="2590626095"/>
      </p:ext>
    </p:extLst>
  </p:cSld>
  <p:clrMapOvr>
    <a:masterClrMapping/>
  </p:clrMapOvr>
</p:sld>
</file>

<file path=ppt/theme/theme1.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2933EA88C8100479591F2F69DC9BCED" ma:contentTypeVersion="10" ma:contentTypeDescription="Create a new document." ma:contentTypeScope="" ma:versionID="8fa8a3e83222dbe54092ed125bfcdb1c">
  <xsd:schema xmlns:xsd="http://www.w3.org/2001/XMLSchema" xmlns:xs="http://www.w3.org/2001/XMLSchema" xmlns:p="http://schemas.microsoft.com/office/2006/metadata/properties" xmlns:ns2="51a8eef4-e5f0-4e12-85f8-c5b882802f72" xmlns:ns3="132e3bf5-0c33-456a-9046-0ec35f97a6b1" targetNamespace="http://schemas.microsoft.com/office/2006/metadata/properties" ma:root="true" ma:fieldsID="a57b1cfd9e965ecffda265c6e9b0f308" ns2:_="" ns3:_="">
    <xsd:import namespace="51a8eef4-e5f0-4e12-85f8-c5b882802f72"/>
    <xsd:import namespace="132e3bf5-0c33-456a-9046-0ec35f97a6b1"/>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1a8eef4-e5f0-4e12-85f8-c5b882802f7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5656d646-9aca-460c-ae57-fcf36a0df44c"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32e3bf5-0c33-456a-9046-0ec35f97a6b1"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67ab93db-289a-4025-9000-96127d81817f}" ma:internalName="TaxCatchAll" ma:showField="CatchAllData" ma:web="132e3bf5-0c33-456a-9046-0ec35f97a6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1a8eef4-e5f0-4e12-85f8-c5b882802f72">
      <Terms xmlns="http://schemas.microsoft.com/office/infopath/2007/PartnerControls"/>
    </lcf76f155ced4ddcb4097134ff3c332f>
    <TaxCatchAll xmlns="132e3bf5-0c33-456a-9046-0ec35f97a6b1" xsi:nil="true"/>
  </documentManagement>
</p:properties>
</file>

<file path=customXml/itemProps1.xml><?xml version="1.0" encoding="utf-8"?>
<ds:datastoreItem xmlns:ds="http://schemas.openxmlformats.org/officeDocument/2006/customXml" ds:itemID="{1DAD2D5F-D8EA-4AEF-A3ED-C06FDE682FD2}">
  <ds:schemaRefs>
    <ds:schemaRef ds:uri="http://schemas.microsoft.com/sharepoint/v3/contenttype/forms"/>
  </ds:schemaRefs>
</ds:datastoreItem>
</file>

<file path=customXml/itemProps2.xml><?xml version="1.0" encoding="utf-8"?>
<ds:datastoreItem xmlns:ds="http://schemas.openxmlformats.org/officeDocument/2006/customXml" ds:itemID="{B900B601-15C2-4556-97FB-F34C817FF8E4}">
  <ds:schemaRefs>
    <ds:schemaRef ds:uri="132e3bf5-0c33-456a-9046-0ec35f97a6b1"/>
    <ds:schemaRef ds:uri="51a8eef4-e5f0-4e12-85f8-c5b882802f7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B98C5C11-BC91-4EFF-9D55-EBD1E3DFC2DC}">
  <ds:schemaRefs>
    <ds:schemaRef ds:uri="132e3bf5-0c33-456a-9046-0ec35f97a6b1"/>
    <ds:schemaRef ds:uri="51a8eef4-e5f0-4e12-85f8-c5b882802f72"/>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Office Theme</Template>
  <TotalTime>209</TotalTime>
  <Words>1369</Words>
  <Application>Microsoft Office PowerPoint</Application>
  <PresentationFormat>A4 Paper (210x297 mm)</PresentationFormat>
  <Paragraphs>100</Paragraphs>
  <Slides>9</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9</vt:i4>
      </vt:variant>
    </vt:vector>
  </HeadingPairs>
  <TitlesOfParts>
    <vt:vector size="19" baseType="lpstr">
      <vt:lpstr>Aptos Display</vt:lpstr>
      <vt:lpstr>Arial</vt:lpstr>
      <vt:lpstr>Calibri</vt:lpstr>
      <vt:lpstr>Calibri Light</vt:lpstr>
      <vt:lpstr>Dubai</vt:lpstr>
      <vt:lpstr>Figtree Black</vt:lpstr>
      <vt:lpstr>Figtree Light</vt:lpstr>
      <vt:lpstr>Segoe UI</vt:lpstr>
      <vt:lpstr>Segoe UI Black</vt:lpstr>
      <vt:lpstr>1_Office Theme</vt:lpstr>
      <vt:lpstr>Parent and Carer Engagement Statement  Careers Education, Information, Advice &amp; Guidance (CEIAG)</vt:lpstr>
      <vt:lpstr>Our Commitment</vt:lpstr>
      <vt:lpstr>Student Entitlement Statement</vt:lpstr>
      <vt:lpstr>How We Engage Parents &amp; Carers Across the Gatsby Benchmarks</vt:lpstr>
      <vt:lpstr>Annual Engagement  Opportunities</vt:lpstr>
      <vt:lpstr>Supporting Parents to Support Their Children</vt:lpstr>
      <vt:lpstr>Further Information and Guidance</vt:lpstr>
      <vt:lpstr>SEND and Careers</vt:lpstr>
      <vt:lpstr>Feedback and Involvement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 and Carer Engagement Statement  Careers Education, Information, Advice &amp; Guidance (CEIAG)</dc:title>
  <dc:creator>R Hoben</dc:creator>
  <cp:lastModifiedBy>C Russell</cp:lastModifiedBy>
  <cp:revision>3</cp:revision>
  <dcterms:created xsi:type="dcterms:W3CDTF">2025-10-04T09:25:26Z</dcterms:created>
  <dcterms:modified xsi:type="dcterms:W3CDTF">2025-10-09T13:41:44Z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0x010100A2933EA88C8100479591F2F69DC9BCED</vt:lpwstr>
  </property>
</Properties>
</file>