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256" r:id="rId2"/>
    <p:sldId id="272" r:id="rId3"/>
    <p:sldId id="270" r:id="rId4"/>
    <p:sldId id="271" r:id="rId5"/>
    <p:sldId id="269" r:id="rId6"/>
    <p:sldId id="264" r:id="rId7"/>
    <p:sldId id="273" r:id="rId8"/>
    <p:sldId id="276" r:id="rId9"/>
    <p:sldId id="277" r:id="rId10"/>
    <p:sldId id="278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8016"/>
    <a:srgbClr val="469C71"/>
    <a:srgbClr val="FBF2DC"/>
    <a:srgbClr val="480024"/>
    <a:srgbClr val="F0CDB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3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29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153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26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287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02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67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365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564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00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961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69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6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4409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85" r:id="rId7"/>
    <p:sldLayoutId id="2147483686" r:id="rId8"/>
    <p:sldLayoutId id="2147483675" r:id="rId9"/>
    <p:sldLayoutId id="2147483676" r:id="rId10"/>
    <p:sldLayoutId id="2147483677" r:id="rId11"/>
    <p:sldLayoutId id="214748367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henitalks.com/" TargetMode="External"/><Relationship Id="rId3" Type="http://schemas.openxmlformats.org/officeDocument/2006/relationships/hyperlink" Target="https://artsandculture.google.com/" TargetMode="External"/><Relationship Id="rId7" Type="http://schemas.openxmlformats.org/officeDocument/2006/relationships/hyperlink" Target="https://theartyteacher.com/artists-themes/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3.png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s://www.tate.org.uk/" TargetMode="External"/><Relationship Id="rId5" Type="http://schemas.openxmlformats.org/officeDocument/2006/relationships/hyperlink" Target="https://www.pinterest.co.uk/" TargetMode="External"/><Relationship Id="rId15" Type="http://schemas.openxmlformats.org/officeDocument/2006/relationships/hyperlink" Target="https://www.artfinder.com/#/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jpeg"/><Relationship Id="rId9" Type="http://schemas.openxmlformats.org/officeDocument/2006/relationships/hyperlink" Target="https://www.studentartguide.com/" TargetMode="External"/><Relationship Id="rId1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ate.org.uk/art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hyperlink" Target="https://www.tate.org.uk/art/student-resource" TargetMode="External"/><Relationship Id="rId9" Type="http://schemas.openxmlformats.org/officeDocument/2006/relationships/hyperlink" Target="https://www.tate.org.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moma.org/collection/works?locale=en&amp;utf8=%E2%9C%93&amp;q=&amp;classifications=9&amp;date_begin=1870&amp;date_end=1970&amp;with_image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s://www.guggenheim.org/collection-online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vangoghmuseum.nl/en/explore-the-collection?v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hyperlink" Target="https://www.youtube.com/watch?v=SRDEmb5Eo_Y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henitalks.com/find-talk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artsandculture.google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DC53-4723-447F-98E2-2AA839A607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2204" y="1168662"/>
            <a:ext cx="7414752" cy="5305880"/>
          </a:xfrm>
        </p:spPr>
        <p:txBody>
          <a:bodyPr>
            <a:noAutofit/>
          </a:bodyPr>
          <a:lstStyle/>
          <a:p>
            <a:pPr algn="ctr"/>
            <a:r>
              <a:rPr lang="en-GB" sz="13800" dirty="0">
                <a:solidFill>
                  <a:schemeClr val="bg2">
                    <a:lumMod val="50000"/>
                  </a:schemeClr>
                </a:solidFill>
              </a:rPr>
              <a:t>Welcome to A-Level Art</a:t>
            </a:r>
          </a:p>
        </p:txBody>
      </p:sp>
    </p:spTree>
    <p:extLst>
      <p:ext uri="{BB962C8B-B14F-4D97-AF65-F5344CB8AC3E}">
        <p14:creationId xmlns:p14="http://schemas.microsoft.com/office/powerpoint/2010/main" val="3383222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85FE1-5D0A-441D-A10B-28C5D6DBB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680" y="175850"/>
            <a:ext cx="3775587" cy="873740"/>
          </a:xfrm>
        </p:spPr>
        <p:txBody>
          <a:bodyPr>
            <a:normAutofit/>
          </a:bodyPr>
          <a:lstStyle/>
          <a:p>
            <a:r>
              <a:rPr lang="en-GB" sz="4800" u="sng" dirty="0">
                <a:solidFill>
                  <a:schemeClr val="accent3">
                    <a:lumMod val="50000"/>
                  </a:schemeClr>
                </a:solidFill>
              </a:rPr>
              <a:t>Transition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FAB68-3E07-4AD0-BD94-66F7268E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8967" y="2300747"/>
            <a:ext cx="2395479" cy="4328655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Pencil</a:t>
            </a:r>
          </a:p>
          <a:p>
            <a:r>
              <a:rPr lang="en-GB" sz="2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Fineliner</a:t>
            </a:r>
            <a:endParaRPr lang="en-GB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Ballpoint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Quill &amp; Ink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Watercolour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Oil Paint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Impasto Acrylic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Printing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Coffee</a:t>
            </a:r>
          </a:p>
          <a:p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Collage</a:t>
            </a:r>
          </a:p>
        </p:txBody>
      </p:sp>
      <p:pic>
        <p:nvPicPr>
          <p:cNvPr id="4098" name="Picture 2" descr="Concertina sketchbooks | Mostly drawing">
            <a:extLst>
              <a:ext uri="{FF2B5EF4-FFF2-40B4-BE49-F238E27FC236}">
                <a16:creationId xmlns:a16="http://schemas.microsoft.com/office/drawing/2014/main" id="{C5A0A8AC-C8E2-4EEF-AFCF-7CD4CB0DD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15" y="4067908"/>
            <a:ext cx="47339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16D2EF5-A0EC-4C44-BD28-826BA6083D57}"/>
              </a:ext>
            </a:extLst>
          </p:cNvPr>
          <p:cNvSpPr txBox="1">
            <a:spLocks/>
          </p:cNvSpPr>
          <p:nvPr/>
        </p:nvSpPr>
        <p:spPr>
          <a:xfrm>
            <a:off x="357552" y="1034842"/>
            <a:ext cx="7918183" cy="18853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 order to prepare you for A-Level.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 want you to create a concertina sketchbook.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On each page of the sketchbook I want you to draw using one of the media listed on this page.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Choose from one of the following themes to respond to. 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6E2EFF-F42C-4424-9DDB-F9B03E7DA707}"/>
              </a:ext>
            </a:extLst>
          </p:cNvPr>
          <p:cNvSpPr txBox="1">
            <a:spLocks/>
          </p:cNvSpPr>
          <p:nvPr/>
        </p:nvSpPr>
        <p:spPr>
          <a:xfrm>
            <a:off x="9438967" y="1555389"/>
            <a:ext cx="1417733" cy="8737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accent3">
                    <a:lumMod val="50000"/>
                  </a:schemeClr>
                </a:solidFill>
              </a:rPr>
              <a:t>Media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58DDFF0-BDEB-4F71-BDB0-A147391D7A14}"/>
              </a:ext>
            </a:extLst>
          </p:cNvPr>
          <p:cNvSpPr txBox="1">
            <a:spLocks/>
          </p:cNvSpPr>
          <p:nvPr/>
        </p:nvSpPr>
        <p:spPr>
          <a:xfrm>
            <a:off x="509906" y="3049332"/>
            <a:ext cx="1688973" cy="8737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chemeClr val="accent2">
                    <a:lumMod val="50000"/>
                  </a:schemeClr>
                </a:solidFill>
              </a:rPr>
              <a:t>Fruit &amp; Veg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2549D65-008D-4F4B-9FD5-ECDCB4D1BD6E}"/>
              </a:ext>
            </a:extLst>
          </p:cNvPr>
          <p:cNvSpPr txBox="1">
            <a:spLocks/>
          </p:cNvSpPr>
          <p:nvPr/>
        </p:nvSpPr>
        <p:spPr>
          <a:xfrm>
            <a:off x="2228943" y="2989483"/>
            <a:ext cx="2266336" cy="8737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chemeClr val="bg2">
                    <a:lumMod val="75000"/>
                  </a:schemeClr>
                </a:solidFill>
              </a:rPr>
              <a:t>Everyday Objects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26F4851-7508-4599-8BFA-8BB836A74583}"/>
              </a:ext>
            </a:extLst>
          </p:cNvPr>
          <p:cNvSpPr txBox="1">
            <a:spLocks/>
          </p:cNvSpPr>
          <p:nvPr/>
        </p:nvSpPr>
        <p:spPr>
          <a:xfrm>
            <a:off x="4202248" y="2989483"/>
            <a:ext cx="2912525" cy="8737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chemeClr val="accent4">
                    <a:lumMod val="50000"/>
                  </a:schemeClr>
                </a:solidFill>
              </a:rPr>
              <a:t>Architectural Features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893166F-142C-4826-BBBE-02C780B92974}"/>
              </a:ext>
            </a:extLst>
          </p:cNvPr>
          <p:cNvSpPr txBox="1">
            <a:spLocks/>
          </p:cNvSpPr>
          <p:nvPr/>
        </p:nvSpPr>
        <p:spPr>
          <a:xfrm>
            <a:off x="5067204" y="4067908"/>
            <a:ext cx="4239028" cy="2460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GB" sz="2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Use scrap paper, found objects, and other processes to create backgrounds to each page.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On the back of each page, write a basic list of what you did.</a:t>
            </a:r>
          </a:p>
        </p:txBody>
      </p:sp>
    </p:spTree>
    <p:extLst>
      <p:ext uri="{BB962C8B-B14F-4D97-AF65-F5344CB8AC3E}">
        <p14:creationId xmlns:p14="http://schemas.microsoft.com/office/powerpoint/2010/main" val="2341406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University Graduation Hat Logo | GraphicSprings">
            <a:extLst>
              <a:ext uri="{FF2B5EF4-FFF2-40B4-BE49-F238E27FC236}">
                <a16:creationId xmlns:a16="http://schemas.microsoft.com/office/drawing/2014/main" id="{DD35BD03-A401-4563-AD39-AF8BA5732D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27" b="14842"/>
          <a:stretch/>
        </p:blipFill>
        <p:spPr bwMode="auto">
          <a:xfrm rot="2328067">
            <a:off x="8805223" y="752667"/>
            <a:ext cx="3104559" cy="199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B85FE1-5D0A-441D-A10B-28C5D6DBB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65125"/>
            <a:ext cx="10999839" cy="1325563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Best Universities in the World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FAB68-3E07-4AD0-BD94-66F7268E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802187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GB">
                <a:solidFill>
                  <a:schemeClr val="bg1">
                    <a:lumMod val="95000"/>
                    <a:lumOff val="5000"/>
                  </a:schemeClr>
                </a:solidFill>
              </a:rPr>
              <a:t>Royal College </a:t>
            </a: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of Art (London) 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University of the Arts London 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	(Including Central St. Martins, Chelsea &amp; Wimbledon)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8. Glasgow School of Art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14. Goldsmiths, University of London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24. Loughborough University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30. University of Oxford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46. UCL University College London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50+ Edinburgh College of Art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50+ Lancaster University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50+ Nottingham Trent Uni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9F6C913-F60E-48F5-9BA8-5057B54380FE}"/>
              </a:ext>
            </a:extLst>
          </p:cNvPr>
          <p:cNvSpPr txBox="1">
            <a:spLocks/>
          </p:cNvSpPr>
          <p:nvPr/>
        </p:nvSpPr>
        <p:spPr>
          <a:xfrm>
            <a:off x="7147484" y="4216084"/>
            <a:ext cx="4206316" cy="19024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It’s worth thinking about your next steps…</a:t>
            </a:r>
          </a:p>
        </p:txBody>
      </p:sp>
    </p:spTree>
    <p:extLst>
      <p:ext uri="{BB962C8B-B14F-4D97-AF65-F5344CB8AC3E}">
        <p14:creationId xmlns:p14="http://schemas.microsoft.com/office/powerpoint/2010/main" val="1980944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85FE1-5D0A-441D-A10B-28C5D6DBB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65125"/>
            <a:ext cx="10999839" cy="1325563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Additional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FAB68-3E07-4AD0-BD94-66F7268E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688" y="2011680"/>
            <a:ext cx="11136923" cy="416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Ways of Seeing – John Berger 				Amazon £2.99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Teach Yourself Art History – Grant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Pooke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		Amazon £2.80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This is Modern Art – Matthew Collings			Amazon £1.49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 World History of Art – Honour and Fleming		Amazon £24.87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Art Now (Vol.4) – Hans Werner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Holzwarth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		World of Books £9.99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Andy Warhol Diaries – Pat Hackett		Book Depository £16.99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Power of Art – Simon Schama BBC			iPlayer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Private Life of a Masterpiece – BBC			iPlayer</a:t>
            </a:r>
          </a:p>
          <a:p>
            <a:pPr marL="0" indent="0">
              <a:buNone/>
            </a:pPr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064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7D3A12-9CC1-4B4D-AE66-529CEBF998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71" t="26655" r="50000" b="57208"/>
          <a:stretch/>
        </p:blipFill>
        <p:spPr>
          <a:xfrm flipH="1">
            <a:off x="5189524" y="3426518"/>
            <a:ext cx="4323432" cy="1830178"/>
          </a:xfrm>
          <a:prstGeom prst="rect">
            <a:avLst/>
          </a:prstGeom>
        </p:spPr>
      </p:pic>
      <p:pic>
        <p:nvPicPr>
          <p:cNvPr id="2058" name="Picture 10" descr="VIRTUAL GALLERY | 京都伝統産業ミュージアム みやこめっせ地下1階 ...">
            <a:hlinkClick r:id="rId3"/>
            <a:extLst>
              <a:ext uri="{FF2B5EF4-FFF2-40B4-BE49-F238E27FC236}">
                <a16:creationId xmlns:a16="http://schemas.microsoft.com/office/drawing/2014/main" id="{47CE567E-56DF-4F77-9E90-82C4990EC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17" y="1636207"/>
            <a:ext cx="3323059" cy="232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Brand New: New Logo for Pinterest">
            <a:hlinkClick r:id="rId5"/>
            <a:extLst>
              <a:ext uri="{FF2B5EF4-FFF2-40B4-BE49-F238E27FC236}">
                <a16:creationId xmlns:a16="http://schemas.microsoft.com/office/drawing/2014/main" id="{3CA82DCF-7DC3-46EF-AD6C-6E1522EFC1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3" t="18314" r="55665" b="21384"/>
          <a:stretch/>
        </p:blipFill>
        <p:spPr bwMode="auto">
          <a:xfrm>
            <a:off x="3342395" y="1306941"/>
            <a:ext cx="3498192" cy="232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B85FE1-5D0A-441D-A10B-28C5D6DBB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365125"/>
            <a:ext cx="4822723" cy="1325563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Useful Websites</a:t>
            </a:r>
          </a:p>
        </p:txBody>
      </p:sp>
      <p:pic>
        <p:nvPicPr>
          <p:cNvPr id="2050" name="Picture 2">
            <a:hlinkClick r:id="rId7"/>
            <a:extLst>
              <a:ext uri="{FF2B5EF4-FFF2-40B4-BE49-F238E27FC236}">
                <a16:creationId xmlns:a16="http://schemas.microsoft.com/office/drawing/2014/main" id="{3223C7DB-AEA5-4BC5-8C92-B542C2D7D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545" y="173490"/>
            <a:ext cx="2827923" cy="282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hlinkClick r:id="rId9"/>
            <a:extLst>
              <a:ext uri="{FF2B5EF4-FFF2-40B4-BE49-F238E27FC236}">
                <a16:creationId xmlns:a16="http://schemas.microsoft.com/office/drawing/2014/main" id="{E2AA4E48-2C08-4BF0-BB00-5C34F2993D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58518" y="3716594"/>
            <a:ext cx="2827923" cy="2827923"/>
          </a:xfrm>
          <a:prstGeom prst="rect">
            <a:avLst/>
          </a:prstGeom>
        </p:spPr>
      </p:pic>
      <p:pic>
        <p:nvPicPr>
          <p:cNvPr id="2054" name="Picture 6" descr="Tate - Wikipedia">
            <a:hlinkClick r:id="rId11"/>
            <a:extLst>
              <a:ext uri="{FF2B5EF4-FFF2-40B4-BE49-F238E27FC236}">
                <a16:creationId xmlns:a16="http://schemas.microsoft.com/office/drawing/2014/main" id="{E7B8D6C4-1F02-40F5-86AF-78157149C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795" y="4767259"/>
            <a:ext cx="449580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ENI Talks on Twitter: &quot;🏠🚨 NEW TALK TOMORROW ...">
            <a:hlinkClick r:id="rId13"/>
            <a:extLst>
              <a:ext uri="{FF2B5EF4-FFF2-40B4-BE49-F238E27FC236}">
                <a16:creationId xmlns:a16="http://schemas.microsoft.com/office/drawing/2014/main" id="{C94304CA-3708-4E1E-BC87-C7E459C07B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0" t="16032" r="23657" b="14983"/>
          <a:stretch/>
        </p:blipFill>
        <p:spPr bwMode="auto">
          <a:xfrm>
            <a:off x="353961" y="4060799"/>
            <a:ext cx="3498192" cy="248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bout | Artfinder">
            <a:hlinkClick r:id="rId15"/>
            <a:extLst>
              <a:ext uri="{FF2B5EF4-FFF2-40B4-BE49-F238E27FC236}">
                <a16:creationId xmlns:a16="http://schemas.microsoft.com/office/drawing/2014/main" id="{CB3F9944-2E45-44FB-A797-04AECF89F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692" y="1027906"/>
            <a:ext cx="2410347" cy="241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394A316-1A41-4BB3-8EDA-D8549F3C08FB}"/>
              </a:ext>
            </a:extLst>
          </p:cNvPr>
          <p:cNvSpPr txBox="1">
            <a:spLocks/>
          </p:cNvSpPr>
          <p:nvPr/>
        </p:nvSpPr>
        <p:spPr>
          <a:xfrm>
            <a:off x="4235795" y="3619865"/>
            <a:ext cx="4323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Click on the images to take you there…</a:t>
            </a:r>
          </a:p>
        </p:txBody>
      </p:sp>
    </p:spTree>
    <p:extLst>
      <p:ext uri="{BB962C8B-B14F-4D97-AF65-F5344CB8AC3E}">
        <p14:creationId xmlns:p14="http://schemas.microsoft.com/office/powerpoint/2010/main" val="1975204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Sketched Circles Royalty Free Cliparts, Vectors, And Stock ...">
            <a:extLst>
              <a:ext uri="{FF2B5EF4-FFF2-40B4-BE49-F238E27FC236}">
                <a16:creationId xmlns:a16="http://schemas.microsoft.com/office/drawing/2014/main" id="{04E0482D-DE15-4F5C-B1E2-C98D5FBCF4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89" t="-636" r="13459" b="67565"/>
          <a:stretch/>
        </p:blipFill>
        <p:spPr bwMode="auto">
          <a:xfrm flipH="1" flipV="1">
            <a:off x="3235082" y="4397448"/>
            <a:ext cx="2760087" cy="1256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ketched Circles Royalty Free Cliparts, Vectors, And Stock ...">
            <a:extLst>
              <a:ext uri="{FF2B5EF4-FFF2-40B4-BE49-F238E27FC236}">
                <a16:creationId xmlns:a16="http://schemas.microsoft.com/office/drawing/2014/main" id="{9990DBCE-F6CE-4250-8266-1B897ACC6A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89" t="-636" r="13459" b="67565"/>
          <a:stretch/>
        </p:blipFill>
        <p:spPr bwMode="auto">
          <a:xfrm>
            <a:off x="879935" y="5377271"/>
            <a:ext cx="2760087" cy="1256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FAB68-3E07-4AD0-BD94-66F7268E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011680"/>
            <a:ext cx="6064046" cy="27566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Tate website has loads of useful links, such as coursework guides, career advice and exhibitions. 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They look at contemporary artists as well as traditional ones, and are a great source of information when it comes to current affairs and how they are represented in the Art world.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Click the images to see for yourself. </a:t>
            </a:r>
          </a:p>
        </p:txBody>
      </p:sp>
      <p:pic>
        <p:nvPicPr>
          <p:cNvPr id="6" name="Picture 5">
            <a:hlinkClick r:id="rId4"/>
            <a:extLst>
              <a:ext uri="{FF2B5EF4-FFF2-40B4-BE49-F238E27FC236}">
                <a16:creationId xmlns:a16="http://schemas.microsoft.com/office/drawing/2014/main" id="{2C7835F7-81C9-41E1-A0E3-A50D3E8F14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75" t="13031" r="8086" b="13173"/>
          <a:stretch/>
        </p:blipFill>
        <p:spPr>
          <a:xfrm>
            <a:off x="7649444" y="488870"/>
            <a:ext cx="4266857" cy="2081719"/>
          </a:xfrm>
          <a:prstGeom prst="rect">
            <a:avLst/>
          </a:prstGeom>
        </p:spPr>
      </p:pic>
      <p:pic>
        <p:nvPicPr>
          <p:cNvPr id="7" name="Picture 6">
            <a:hlinkClick r:id="rId6"/>
            <a:extLst>
              <a:ext uri="{FF2B5EF4-FFF2-40B4-BE49-F238E27FC236}">
                <a16:creationId xmlns:a16="http://schemas.microsoft.com/office/drawing/2014/main" id="{58894DA5-ADAC-496E-BA18-A571EADB9F6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875" t="14167" r="7823" b="11378"/>
          <a:stretch/>
        </p:blipFill>
        <p:spPr>
          <a:xfrm>
            <a:off x="7649444" y="4208293"/>
            <a:ext cx="4266856" cy="209385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707F540-CC12-4A88-AA70-70D9EB6C6BC8}"/>
              </a:ext>
            </a:extLst>
          </p:cNvPr>
          <p:cNvSpPr txBox="1">
            <a:spLocks/>
          </p:cNvSpPr>
          <p:nvPr/>
        </p:nvSpPr>
        <p:spPr>
          <a:xfrm>
            <a:off x="1352550" y="5724993"/>
            <a:ext cx="1923959" cy="5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Art &amp; Artists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6595FC7-339E-4E34-8158-8E85327BC4AF}"/>
              </a:ext>
            </a:extLst>
          </p:cNvPr>
          <p:cNvSpPr txBox="1">
            <a:spLocks/>
          </p:cNvSpPr>
          <p:nvPr/>
        </p:nvSpPr>
        <p:spPr>
          <a:xfrm>
            <a:off x="3886200" y="4768311"/>
            <a:ext cx="1776513" cy="615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Students</a:t>
            </a:r>
          </a:p>
        </p:txBody>
      </p:sp>
      <p:pic>
        <p:nvPicPr>
          <p:cNvPr id="6150" name="Picture 6" descr="Arrow Rough Drawig Top Right transparent PNG - StickPNG">
            <a:extLst>
              <a:ext uri="{FF2B5EF4-FFF2-40B4-BE49-F238E27FC236}">
                <a16:creationId xmlns:a16="http://schemas.microsoft.com/office/drawing/2014/main" id="{EDE0A4FD-83E2-4C1C-A39E-FA8224076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07323" flipV="1">
            <a:off x="5594921" y="2796585"/>
            <a:ext cx="2912225" cy="2065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Arrow Rough Drawig Top Right transparent PNG - StickPNG">
            <a:extLst>
              <a:ext uri="{FF2B5EF4-FFF2-40B4-BE49-F238E27FC236}">
                <a16:creationId xmlns:a16="http://schemas.microsoft.com/office/drawing/2014/main" id="{93BA3C86-5B81-484D-A50F-B8B2BF8891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3" t="10143"/>
          <a:stretch/>
        </p:blipFill>
        <p:spPr bwMode="auto">
          <a:xfrm rot="19578695" flipV="1">
            <a:off x="3508874" y="4714481"/>
            <a:ext cx="3824738" cy="214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Tate - Wikipedia">
            <a:hlinkClick r:id="rId9"/>
            <a:extLst>
              <a:ext uri="{FF2B5EF4-FFF2-40B4-BE49-F238E27FC236}">
                <a16:creationId xmlns:a16="http://schemas.microsoft.com/office/drawing/2014/main" id="{402732DC-C60B-49DC-ADD0-0F8180997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45" y="94610"/>
            <a:ext cx="4050955" cy="181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091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92168148-AC39-4E1B-A81D-5CD210373D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0" t="14116" r="41650" b="29323"/>
          <a:stretch/>
        </p:blipFill>
        <p:spPr>
          <a:xfrm>
            <a:off x="6523575" y="1187246"/>
            <a:ext cx="5487099" cy="3204586"/>
          </a:xfrm>
          <a:prstGeom prst="rect">
            <a:avLst/>
          </a:prstGeom>
        </p:spPr>
      </p:pic>
      <p:pic>
        <p:nvPicPr>
          <p:cNvPr id="7" name="Picture 6">
            <a:hlinkClick r:id="rId4"/>
            <a:extLst>
              <a:ext uri="{FF2B5EF4-FFF2-40B4-BE49-F238E27FC236}">
                <a16:creationId xmlns:a16="http://schemas.microsoft.com/office/drawing/2014/main" id="{4D5762EE-E248-4E4E-B134-18C1EBE067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00" t="15717" r="21088" b="17051"/>
          <a:stretch/>
        </p:blipFill>
        <p:spPr>
          <a:xfrm>
            <a:off x="181326" y="1187246"/>
            <a:ext cx="6181343" cy="320458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DED2673-E354-4913-BEB5-0E5659909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326" y="147485"/>
            <a:ext cx="10290029" cy="1061884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Guggenheim and The MoMA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7B393E1-80AF-458E-9F85-1C08A64D37A6}"/>
              </a:ext>
            </a:extLst>
          </p:cNvPr>
          <p:cNvSpPr txBox="1">
            <a:spLocks/>
          </p:cNvSpPr>
          <p:nvPr/>
        </p:nvSpPr>
        <p:spPr>
          <a:xfrm>
            <a:off x="251923" y="4552829"/>
            <a:ext cx="5721174" cy="17299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Guggenheim family have for a long time been ambassadors and financial supporters of the Arts. I highly recommend the Peggy Guggenheim in Venice and the Guggenheim Gallery in Bilbao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Here they present their online collection.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7DD1527-79EA-4E91-817B-E88CC6EC0950}"/>
              </a:ext>
            </a:extLst>
          </p:cNvPr>
          <p:cNvSpPr txBox="1">
            <a:spLocks/>
          </p:cNvSpPr>
          <p:nvPr/>
        </p:nvSpPr>
        <p:spPr>
          <a:xfrm>
            <a:off x="6523575" y="4552829"/>
            <a:ext cx="5216141" cy="19659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Museum of Modern Art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Might not be everyone’s cup of tea, but it does allow an insight into contemporary views and representation in Art.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This is their online collection.</a:t>
            </a:r>
          </a:p>
        </p:txBody>
      </p:sp>
    </p:spTree>
    <p:extLst>
      <p:ext uri="{BB962C8B-B14F-4D97-AF65-F5344CB8AC3E}">
        <p14:creationId xmlns:p14="http://schemas.microsoft.com/office/powerpoint/2010/main" val="2292789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F3E29A76-B87E-4EBA-8450-E977054604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52" t="13849" r="1300" b="5311"/>
          <a:stretch/>
        </p:blipFill>
        <p:spPr>
          <a:xfrm>
            <a:off x="155743" y="2020530"/>
            <a:ext cx="9336315" cy="470709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D7E8ADF-11D8-4ECD-B79E-9CD65448A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743" y="130376"/>
            <a:ext cx="5368413" cy="1061884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Van Gogh Museum</a:t>
            </a:r>
          </a:p>
        </p:txBody>
      </p:sp>
      <p:pic>
        <p:nvPicPr>
          <p:cNvPr id="5" name="Picture 4">
            <a:hlinkClick r:id="rId4"/>
            <a:extLst>
              <a:ext uri="{FF2B5EF4-FFF2-40B4-BE49-F238E27FC236}">
                <a16:creationId xmlns:a16="http://schemas.microsoft.com/office/drawing/2014/main" id="{AC1B44E5-F828-4713-8426-32838D9AA9A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00" t="29452" r="40600" b="23187"/>
          <a:stretch/>
        </p:blipFill>
        <p:spPr>
          <a:xfrm>
            <a:off x="7077456" y="3194180"/>
            <a:ext cx="4958801" cy="254412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1639B32-54B1-4271-89BD-69C13116F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3499" y="2314588"/>
            <a:ext cx="2376854" cy="7963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Saves your carbon footprint..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2C2858A-06C9-4B9A-A35F-4EBFFAD08F50}"/>
              </a:ext>
            </a:extLst>
          </p:cNvPr>
          <p:cNvSpPr txBox="1">
            <a:spLocks/>
          </p:cNvSpPr>
          <p:nvPr/>
        </p:nvSpPr>
        <p:spPr>
          <a:xfrm>
            <a:off x="5353666" y="201958"/>
            <a:ext cx="6834992" cy="929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Considered a forward thinking museum in Amsterdam, worth a visit if you ever go there, however they have made much of Van Gogh’s work available online for you to see.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A53F06-63BF-48AD-9468-2C3F62F349AE}"/>
              </a:ext>
            </a:extLst>
          </p:cNvPr>
          <p:cNvSpPr/>
          <p:nvPr/>
        </p:nvSpPr>
        <p:spPr>
          <a:xfrm>
            <a:off x="3569110" y="1214411"/>
            <a:ext cx="8627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There are some really interesting discussions on the Google Arts and Culture site based on this, and the video link below will give you a virtual tour…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665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295808B9-315C-477B-82BE-C1BA6A2769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0" t="15682" r="3467" b="10304"/>
          <a:stretch/>
        </p:blipFill>
        <p:spPr>
          <a:xfrm>
            <a:off x="147485" y="2709589"/>
            <a:ext cx="9232490" cy="4030427"/>
          </a:xfrm>
          <a:prstGeom prst="rect">
            <a:avLst/>
          </a:prstGeom>
        </p:spPr>
      </p:pic>
      <p:pic>
        <p:nvPicPr>
          <p:cNvPr id="2052" name="Picture 4" descr="HENI Talks on Vimeo">
            <a:hlinkClick r:id="rId2"/>
            <a:extLst>
              <a:ext uri="{FF2B5EF4-FFF2-40B4-BE49-F238E27FC236}">
                <a16:creationId xmlns:a16="http://schemas.microsoft.com/office/drawing/2014/main" id="{FB92E044-689D-46BF-AA66-67FE903034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5" t="22056" r="5322" b="22782"/>
          <a:stretch/>
        </p:blipFill>
        <p:spPr bwMode="auto">
          <a:xfrm>
            <a:off x="147486" y="117984"/>
            <a:ext cx="3937818" cy="247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CFB2D9E-E0CA-4DD1-956B-C170F555C242}"/>
              </a:ext>
            </a:extLst>
          </p:cNvPr>
          <p:cNvSpPr txBox="1">
            <a:spLocks/>
          </p:cNvSpPr>
          <p:nvPr/>
        </p:nvSpPr>
        <p:spPr>
          <a:xfrm>
            <a:off x="4542504" y="246201"/>
            <a:ext cx="7226710" cy="2389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I’ve only recently discovered this site, and I think it’s incredible. It gives you access to short discussions and investigations into Artists and Art movements.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Each “talk” ranges from 3 minutes to 20 minutes, so it’s not a huge effort to take on, but fabulous topics and can be used easily to quote from for your own work. </a:t>
            </a:r>
          </a:p>
        </p:txBody>
      </p:sp>
    </p:spTree>
    <p:extLst>
      <p:ext uri="{BB962C8B-B14F-4D97-AF65-F5344CB8AC3E}">
        <p14:creationId xmlns:p14="http://schemas.microsoft.com/office/powerpoint/2010/main" val="2534320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VIRTUAL GALLERY | 京都伝統産業ミュージアム みやこめっせ地下1階 ...">
            <a:hlinkClick r:id="rId2"/>
            <a:extLst>
              <a:ext uri="{FF2B5EF4-FFF2-40B4-BE49-F238E27FC236}">
                <a16:creationId xmlns:a16="http://schemas.microsoft.com/office/drawing/2014/main" id="{7A326910-A133-4359-9D8F-AC7217ECA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5" y="117123"/>
            <a:ext cx="3323059" cy="232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15F3F4B-1147-4240-A224-0AF0FEF8BB58}"/>
              </a:ext>
            </a:extLst>
          </p:cNvPr>
          <p:cNvSpPr txBox="1">
            <a:spLocks/>
          </p:cNvSpPr>
          <p:nvPr/>
        </p:nvSpPr>
        <p:spPr>
          <a:xfrm>
            <a:off x="4023360" y="246201"/>
            <a:ext cx="7745854" cy="2389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An immense database filled with information, discussions and examples of Artwork.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 pleasing feature in the quality of the sourced images, meaning you can zoom in easily to discover detail.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Take care however, you can get caught and end up on this for hours!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3712E4-01E6-4021-9231-E358B8D7447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746" r="1209" b="13316"/>
          <a:stretch/>
        </p:blipFill>
        <p:spPr>
          <a:xfrm>
            <a:off x="147485" y="3428999"/>
            <a:ext cx="6117492" cy="25393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895C9F-B9A8-4BA6-B47F-AB01641B39A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10" t="13582" r="1249" b="7446"/>
          <a:stretch/>
        </p:blipFill>
        <p:spPr>
          <a:xfrm>
            <a:off x="6456398" y="3429000"/>
            <a:ext cx="5578770" cy="253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8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2917BB-200D-48B7-AEDC-4C8391CD9C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1" t="17317" r="11800" b="18385"/>
          <a:stretch/>
        </p:blipFill>
        <p:spPr>
          <a:xfrm>
            <a:off x="141584" y="3703259"/>
            <a:ext cx="7333488" cy="30419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0717E4-EE13-4CEC-987B-FE672186A2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15" r="1150" b="7179"/>
          <a:stretch/>
        </p:blipFill>
        <p:spPr>
          <a:xfrm>
            <a:off x="4743081" y="112795"/>
            <a:ext cx="7333488" cy="331620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6EFE4BF-A021-4B51-A557-06555F3D1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6710" y="3703259"/>
            <a:ext cx="4291779" cy="1061884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Smart History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F90D7F0-83ED-42BE-BF8D-90524F481D96}"/>
              </a:ext>
            </a:extLst>
          </p:cNvPr>
          <p:cNvSpPr txBox="1">
            <a:spLocks/>
          </p:cNvSpPr>
          <p:nvPr/>
        </p:nvSpPr>
        <p:spPr>
          <a:xfrm>
            <a:off x="7756274" y="4765143"/>
            <a:ext cx="4294142" cy="19800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All about Art history, well worth a visit if you’re researching Art movements, Artists, time periods or locations. Filled with videos and essays, excellent for written research.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B135823-062A-437E-A55C-DC93B151A560}"/>
              </a:ext>
            </a:extLst>
          </p:cNvPr>
          <p:cNvSpPr txBox="1">
            <a:spLocks/>
          </p:cNvSpPr>
          <p:nvPr/>
        </p:nvSpPr>
        <p:spPr>
          <a:xfrm>
            <a:off x="141584" y="1237942"/>
            <a:ext cx="4294142" cy="21910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The home of the UK’s public Art collections.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Virtual gallery of works in a number of UK galleries, I think there are 250,000 in total.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090CE72-BF9F-42ED-8BA2-298513E69933}"/>
              </a:ext>
            </a:extLst>
          </p:cNvPr>
          <p:cNvSpPr txBox="1">
            <a:spLocks/>
          </p:cNvSpPr>
          <p:nvPr/>
        </p:nvSpPr>
        <p:spPr>
          <a:xfrm>
            <a:off x="1638300" y="254147"/>
            <a:ext cx="2653479" cy="1061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ART UK</a:t>
            </a:r>
          </a:p>
        </p:txBody>
      </p:sp>
    </p:spTree>
    <p:extLst>
      <p:ext uri="{BB962C8B-B14F-4D97-AF65-F5344CB8AC3E}">
        <p14:creationId xmlns:p14="http://schemas.microsoft.com/office/powerpoint/2010/main" val="929667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30C721-C90D-4D4A-8B93-F726DCC854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" t="13960" r="927" b="7507"/>
          <a:stretch/>
        </p:blipFill>
        <p:spPr>
          <a:xfrm>
            <a:off x="132734" y="1342103"/>
            <a:ext cx="11942881" cy="536841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982355E-99DC-485C-B4F4-7A42C0BEF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704" y="147484"/>
            <a:ext cx="2875936" cy="1061884"/>
          </a:xfrm>
        </p:spPr>
        <p:txBody>
          <a:bodyPr>
            <a:normAutofit/>
          </a:bodyPr>
          <a:lstStyle/>
          <a:p>
            <a:r>
              <a:rPr lang="en-GB" sz="6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Gagosian</a:t>
            </a:r>
            <a:endParaRPr lang="en-GB" sz="6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240AF99-418D-471D-AC4A-1989093880AD}"/>
              </a:ext>
            </a:extLst>
          </p:cNvPr>
          <p:cNvSpPr txBox="1">
            <a:spLocks/>
          </p:cNvSpPr>
          <p:nvPr/>
        </p:nvSpPr>
        <p:spPr>
          <a:xfrm>
            <a:off x="3589634" y="180207"/>
            <a:ext cx="8011816" cy="10291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 wonderful collection of Artists for additional research, contains good information and links on a huge number of well known artists.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 good site to have for reference. </a:t>
            </a:r>
          </a:p>
        </p:txBody>
      </p:sp>
    </p:spTree>
    <p:extLst>
      <p:ext uri="{BB962C8B-B14F-4D97-AF65-F5344CB8AC3E}">
        <p14:creationId xmlns:p14="http://schemas.microsoft.com/office/powerpoint/2010/main" val="968641021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ustom 2">
      <a:majorFont>
        <a:latin typeface="Angeline Vintage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578</Words>
  <Application>Microsoft Office PowerPoint</Application>
  <PresentationFormat>Widescreen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Angeline Vintage</vt:lpstr>
      <vt:lpstr>Arial</vt:lpstr>
      <vt:lpstr>Century Gothic</vt:lpstr>
      <vt:lpstr>BrushVTI</vt:lpstr>
      <vt:lpstr>Welcome to A-Level Art</vt:lpstr>
      <vt:lpstr>Transition Task</vt:lpstr>
      <vt:lpstr>Best Universities in the World</vt:lpstr>
      <vt:lpstr>Additional Reading</vt:lpstr>
      <vt:lpstr>Useful Websites</vt:lpstr>
      <vt:lpstr>PowerPoint Presentation</vt:lpstr>
      <vt:lpstr>The Guggenheim and The MoMA</vt:lpstr>
      <vt:lpstr>Van Gogh Museum</vt:lpstr>
      <vt:lpstr>PowerPoint Presentation</vt:lpstr>
      <vt:lpstr>PowerPoint Presentation</vt:lpstr>
      <vt:lpstr>Smart History</vt:lpstr>
      <vt:lpstr>Gagosian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Little Monsters</dc:title>
  <dc:creator>M Moore</dc:creator>
  <cp:lastModifiedBy>S Flint</cp:lastModifiedBy>
  <cp:revision>38</cp:revision>
  <dcterms:created xsi:type="dcterms:W3CDTF">2020-05-27T13:01:26Z</dcterms:created>
  <dcterms:modified xsi:type="dcterms:W3CDTF">2020-06-17T13:59:53Z</dcterms:modified>
</cp:coreProperties>
</file>