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8" r:id="rId3"/>
    <p:sldId id="279" r:id="rId4"/>
    <p:sldId id="280" r:id="rId5"/>
    <p:sldId id="262" r:id="rId6"/>
    <p:sldId id="263" r:id="rId7"/>
    <p:sldId id="264" r:id="rId8"/>
    <p:sldId id="270" r:id="rId9"/>
    <p:sldId id="275" r:id="rId10"/>
    <p:sldId id="276" r:id="rId11"/>
    <p:sldId id="266" r:id="rId12"/>
    <p:sldId id="269" r:id="rId13"/>
    <p:sldId id="265" r:id="rId14"/>
    <p:sldId id="272" r:id="rId15"/>
    <p:sldId id="277" r:id="rId16"/>
    <p:sldId id="281" r:id="rId17"/>
    <p:sldId id="282" r:id="rId18"/>
    <p:sldId id="28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4" d="100"/>
          <a:sy n="114" d="100"/>
        </p:scale>
        <p:origin x="47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17A97-6430-413E-BBF7-A14A266C96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6C70ECE-E58D-4D0C-9ABF-4D1F01874A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7C1AFE8-B512-4C4D-B7E7-296419049A2B}"/>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186CD12D-9C29-4D74-B335-E60A106812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2AB3B2-E71F-40E7-829A-8AB76875DCCA}"/>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110313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9BB65-F33A-484A-A88C-17DFB599F4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DA0DF3-A2C4-4B0A-BEB3-47C8ACB91DD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92002A-41B4-4782-9641-1746C5F5748A}"/>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9F669E3C-88B9-46F2-BF0F-169F51B868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23CEF8-5E6E-4759-A772-397AC6F832C4}"/>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1259710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8DB78-3444-41BB-BA5E-65F3CD8F15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96FE59-3D42-4B55-80F6-6A23FDB77D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C79F976-36C2-4D4E-BC94-FC321618365A}"/>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F9367DCC-DA2E-48F1-8FF9-A9BB340647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236823-8C63-4872-B010-12DF7BFC4FA6}"/>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567151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91079-23E9-4513-A76B-D32C67A086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3309DE-B1F2-4DD7-9099-BE21211AECC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973A11-D28F-49ED-9435-9927E24AE2A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4A53123-F9BC-48E3-B7AF-D09F45E012A4}"/>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6" name="Footer Placeholder 5">
            <a:extLst>
              <a:ext uri="{FF2B5EF4-FFF2-40B4-BE49-F238E27FC236}">
                <a16:creationId xmlns:a16="http://schemas.microsoft.com/office/drawing/2014/main" id="{F54FE220-1A01-4723-A77F-A1539899DC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1EFA67-87B3-4971-A31D-42D26B166956}"/>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179841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0A750-CC67-4066-95EA-B3BD2B887A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F7F445-F713-4A9B-A1FE-1C3292B4C5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A2208B-4283-40D4-91FF-0661BB39A2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5BD1A6-9802-41CA-9039-E71BC9E3E8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7E332A9-ABF3-4711-A233-0239CED4F79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E4CBC9-71A8-4165-B234-51EDD4619EC8}"/>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8" name="Footer Placeholder 7">
            <a:extLst>
              <a:ext uri="{FF2B5EF4-FFF2-40B4-BE49-F238E27FC236}">
                <a16:creationId xmlns:a16="http://schemas.microsoft.com/office/drawing/2014/main" id="{BA206EBC-B59B-4730-BB63-B0FAB1DEEF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6242BBE-4AAA-4392-8EB0-223DB8041E8D}"/>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2207898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387E2-80EE-432F-B86D-F3E035EA728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931EE5-EDE0-4CD7-B4C5-6C0144634DE2}"/>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4" name="Footer Placeholder 3">
            <a:extLst>
              <a:ext uri="{FF2B5EF4-FFF2-40B4-BE49-F238E27FC236}">
                <a16:creationId xmlns:a16="http://schemas.microsoft.com/office/drawing/2014/main" id="{10B38053-774F-482D-96F6-B82E50822A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A5A108-2BB6-4905-9274-2E80D7B28A57}"/>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3932423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E82215-23E4-414C-B1D5-52AF53047D42}"/>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3" name="Footer Placeholder 2">
            <a:extLst>
              <a:ext uri="{FF2B5EF4-FFF2-40B4-BE49-F238E27FC236}">
                <a16:creationId xmlns:a16="http://schemas.microsoft.com/office/drawing/2014/main" id="{B3286A88-6272-407B-98ED-9BD7F84192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DBBFB70-C46C-4072-AB37-96D2B944F178}"/>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3495396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6475D-EA14-4177-AF61-C161E0101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6C76E0-FC21-4610-8A6B-9B87CC4630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5AEF75-8136-4E1C-BA65-4DEC6FFF85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075BF9-D4DD-4ADC-AFD7-0DD0CC1335A3}"/>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6" name="Footer Placeholder 5">
            <a:extLst>
              <a:ext uri="{FF2B5EF4-FFF2-40B4-BE49-F238E27FC236}">
                <a16:creationId xmlns:a16="http://schemas.microsoft.com/office/drawing/2014/main" id="{3D9834E5-ED38-45CC-987D-023AA13268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B78572-5CEA-4476-AF6B-25EE64FF8169}"/>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2742256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A53B4-F457-430E-B9C1-188335557E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24E765-6D40-41FC-907C-28BEA46232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6BB77D9-B6D7-46B1-A33A-8BBBC7862F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EB56612-9BB0-4D1B-97AF-BFF2212519E5}"/>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6" name="Footer Placeholder 5">
            <a:extLst>
              <a:ext uri="{FF2B5EF4-FFF2-40B4-BE49-F238E27FC236}">
                <a16:creationId xmlns:a16="http://schemas.microsoft.com/office/drawing/2014/main" id="{688C4CE2-75EA-4ED8-ACB0-31ED894605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E4F449-4F20-445C-9ED7-ACCAA009A198}"/>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1343102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109D7-4E1F-4F32-8AD9-D96ECD727D9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483EFE-3841-476E-B9A6-C563AFD422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39B1FA-3023-4A03-8749-159CD81ABC51}"/>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45BEE9AF-24D8-4EEC-A9A5-F6AAC30F2D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50891-A510-4138-952E-63C55F8D73C0}"/>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082154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771381-B048-4536-8DFF-2C9BC959E1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C98354-AC54-4810-972C-A5CD650A21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0F4483-6E31-4AEC-AE4E-0FF95F7FB9B1}"/>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0AC2B03D-950B-434F-8844-0F4BBA6CE3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A7ECE9-E0D9-496E-9FD7-77004A3F2551}"/>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61658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04FA-70ED-4D25-83A1-1925FAC9EB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A8F7CC-FA94-447C-BE27-EC6A65354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85A2E9-F825-4378-BD4B-483E652A36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957D36D0-F715-400A-B034-678189C552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25147D-861C-413C-BD00-C7EB115D24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F9C58E-6F8B-445B-A366-A99B7C659BD1}" type="slidenum">
              <a:rPr lang="en-GB" smtClean="0"/>
              <a:t>‹#›</a:t>
            </a:fld>
            <a:endParaRPr lang="en-GB"/>
          </a:p>
        </p:txBody>
      </p:sp>
    </p:spTree>
    <p:extLst>
      <p:ext uri="{BB962C8B-B14F-4D97-AF65-F5344CB8AC3E}">
        <p14:creationId xmlns:p14="http://schemas.microsoft.com/office/powerpoint/2010/main" val="1425846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xml"/><Relationship Id="rId5" Type="http://schemas.openxmlformats.org/officeDocument/2006/relationships/slide" Target="slide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slide" Target="slide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slide" Target="slide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slide" Target="slide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slide" Target="slide8.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slide" Target="slide7.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hyperlink" Target="http://www.indeed.co.uk/" TargetMode="Externa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slide" Target="slide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0.xml"/><Relationship Id="rId5" Type="http://schemas.openxmlformats.org/officeDocument/2006/relationships/hyperlink" Target="http://www.indeed.co.uk/" TargetMode="Externa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slide" Target="slide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hyperlink" Target="http://www.indeed.co.uk/" TargetMode="Externa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slide" Target="slide1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2.xml"/><Relationship Id="rId5" Type="http://schemas.openxmlformats.org/officeDocument/2006/relationships/hyperlink" Target="http://www.indeed.co.uk/" TargetMode="Externa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slide" Target="slide1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hyperlink" Target="http://www.indeed.co.uk/" TargetMode="Externa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hyperlink" Target="https://www.mynextmove.org/profile/summary/35-3031.00" TargetMode="External"/><Relationship Id="rId13" Type="http://schemas.openxmlformats.org/officeDocument/2006/relationships/slide" Target="slide12.xml"/><Relationship Id="rId3" Type="http://schemas.microsoft.com/office/2007/relationships/hdphoto" Target="../media/hdphoto1.wdp"/><Relationship Id="rId7" Type="http://schemas.openxmlformats.org/officeDocument/2006/relationships/image" Target="../media/image8.jpg"/><Relationship Id="rId12" Type="http://schemas.openxmlformats.org/officeDocument/2006/relationships/slide" Target="slide1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1.jpeg"/><Relationship Id="rId5" Type="http://schemas.openxmlformats.org/officeDocument/2006/relationships/image" Target="../media/image6.jpeg"/><Relationship Id="rId10" Type="http://schemas.openxmlformats.org/officeDocument/2006/relationships/image" Target="../media/image10.jpeg"/><Relationship Id="rId4" Type="http://schemas.openxmlformats.org/officeDocument/2006/relationships/image" Target="../media/image5.png"/><Relationship Id="rId9"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slide" Target="slide15.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6.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slide" Target="slide18.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slide" Target="slide1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5FD661-6E4E-494B-83CD-46210B3B69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78635"/>
            <a:ext cx="12196380" cy="5479366"/>
          </a:xfrm>
          <a:prstGeom prst="rect">
            <a:avLst/>
          </a:prstGeom>
        </p:spPr>
      </p:pic>
      <p:pic>
        <p:nvPicPr>
          <p:cNvPr id="7" name="Picture 6">
            <a:extLst>
              <a:ext uri="{FF2B5EF4-FFF2-40B4-BE49-F238E27FC236}">
                <a16:creationId xmlns:a16="http://schemas.microsoft.com/office/drawing/2014/main" id="{2188213C-93BA-4CB7-B89C-2B038DD398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427" y="496840"/>
            <a:ext cx="9730155" cy="3252813"/>
          </a:xfrm>
          <a:prstGeom prst="rect">
            <a:avLst/>
          </a:prstGeom>
        </p:spPr>
      </p:pic>
      <p:pic>
        <p:nvPicPr>
          <p:cNvPr id="8" name="Picture 7">
            <a:extLst>
              <a:ext uri="{FF2B5EF4-FFF2-40B4-BE49-F238E27FC236}">
                <a16:creationId xmlns:a16="http://schemas.microsoft.com/office/drawing/2014/main" id="{7F8F8A6F-8A69-4F8C-9DA6-66E5EE4E494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73974"/>
          <a:stretch/>
        </p:blipFill>
        <p:spPr>
          <a:xfrm>
            <a:off x="10600954" y="4740812"/>
            <a:ext cx="1492572" cy="1917184"/>
          </a:xfrm>
          <a:prstGeom prst="rect">
            <a:avLst/>
          </a:prstGeom>
        </p:spPr>
      </p:pic>
      <p:sp>
        <p:nvSpPr>
          <p:cNvPr id="2" name="TextBox 1"/>
          <p:cNvSpPr txBox="1"/>
          <p:nvPr/>
        </p:nvSpPr>
        <p:spPr>
          <a:xfrm>
            <a:off x="2974554" y="3914906"/>
            <a:ext cx="6676222" cy="646331"/>
          </a:xfrm>
          <a:prstGeom prst="rect">
            <a:avLst/>
          </a:prstGeom>
          <a:noFill/>
        </p:spPr>
        <p:txBody>
          <a:bodyPr wrap="square" rtlCol="0">
            <a:spAutoFit/>
          </a:bodyPr>
          <a:lstStyle/>
          <a:p>
            <a:pPr algn="ctr"/>
            <a:r>
              <a:rPr lang="en-GB" sz="3600" dirty="0">
                <a:solidFill>
                  <a:srgbClr val="0070C0"/>
                </a:solidFill>
                <a:latin typeface="Impact" panose="020B0806030902050204" pitchFamily="34" charset="0"/>
              </a:rPr>
              <a:t>SKILLS AND QUALITIES</a:t>
            </a:r>
          </a:p>
        </p:txBody>
      </p:sp>
      <p:sp>
        <p:nvSpPr>
          <p:cNvPr id="6" name="TextBox 5">
            <a:extLst>
              <a:ext uri="{FF2B5EF4-FFF2-40B4-BE49-F238E27FC236}">
                <a16:creationId xmlns:a16="http://schemas.microsoft.com/office/drawing/2014/main" id="{93320467-67BE-4389-B637-7269DB18B0C7}"/>
              </a:ext>
            </a:extLst>
          </p:cNvPr>
          <p:cNvSpPr txBox="1"/>
          <p:nvPr/>
        </p:nvSpPr>
        <p:spPr>
          <a:xfrm>
            <a:off x="3805822" y="5987846"/>
            <a:ext cx="4097363" cy="369332"/>
          </a:xfrm>
          <a:prstGeom prst="rect">
            <a:avLst/>
          </a:prstGeom>
          <a:noFill/>
        </p:spPr>
        <p:txBody>
          <a:bodyPr wrap="square" rtlCol="0">
            <a:spAutoFit/>
          </a:bodyPr>
          <a:lstStyle/>
          <a:p>
            <a:r>
              <a:rPr lang="en-GB" b="1" u="sng" dirty="0"/>
              <a:t>Use the arrows to navigate the workbook</a:t>
            </a:r>
          </a:p>
        </p:txBody>
      </p:sp>
      <p:sp>
        <p:nvSpPr>
          <p:cNvPr id="10" name="Arrow: Striped Right 9">
            <a:hlinkClick r:id="rId5" action="ppaction://hlinksldjump"/>
            <a:extLst>
              <a:ext uri="{FF2B5EF4-FFF2-40B4-BE49-F238E27FC236}">
                <a16:creationId xmlns:a16="http://schemas.microsoft.com/office/drawing/2014/main" id="{B4B2C20F-DB90-4275-98E5-215510C80287}"/>
              </a:ext>
            </a:extLst>
          </p:cNvPr>
          <p:cNvSpPr/>
          <p:nvPr/>
        </p:nvSpPr>
        <p:spPr>
          <a:xfrm>
            <a:off x="9551708" y="5987846"/>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2195576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8"/>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8200" y="1366092"/>
            <a:ext cx="10515600" cy="4810871"/>
          </a:xfrm>
        </p:spPr>
        <p:txBody>
          <a:bodyPr>
            <a:normAutofit/>
          </a:bodyPr>
          <a:lstStyle/>
          <a:p>
            <a:pPr marL="0" indent="0">
              <a:buNone/>
            </a:pPr>
            <a:r>
              <a:rPr lang="en-GB" sz="2200" dirty="0"/>
              <a:t>This work book has been compiled to help you:</a:t>
            </a:r>
          </a:p>
          <a:p>
            <a:pPr marL="0" indent="0">
              <a:buNone/>
            </a:pPr>
            <a:endParaRPr lang="en-GB" sz="2200" dirty="0"/>
          </a:p>
          <a:p>
            <a:pPr marL="0" indent="0">
              <a:buNone/>
            </a:pPr>
            <a:r>
              <a:rPr lang="en-GB" sz="2200" b="1" dirty="0">
                <a:solidFill>
                  <a:srgbClr val="0070C0"/>
                </a:solidFill>
              </a:rPr>
              <a:t>F</a:t>
            </a:r>
            <a:r>
              <a:rPr lang="en-GB" sz="2200" dirty="0"/>
              <a:t>ind out about your options for post-16 study.</a:t>
            </a:r>
          </a:p>
          <a:p>
            <a:pPr marL="0" indent="0">
              <a:buNone/>
            </a:pPr>
            <a:r>
              <a:rPr lang="en-GB" sz="2200" b="1" dirty="0">
                <a:solidFill>
                  <a:srgbClr val="0070C0"/>
                </a:solidFill>
              </a:rPr>
              <a:t>U</a:t>
            </a:r>
            <a:r>
              <a:rPr lang="en-GB" sz="2200" dirty="0"/>
              <a:t>nderstand the difference between college and sixth form, BTECs and A Levels, apprenticeships and traineeships.</a:t>
            </a:r>
          </a:p>
          <a:p>
            <a:pPr marL="0" indent="0">
              <a:buNone/>
            </a:pPr>
            <a:r>
              <a:rPr lang="en-GB" sz="2200" b="1" dirty="0">
                <a:solidFill>
                  <a:srgbClr val="0070C0"/>
                </a:solidFill>
              </a:rPr>
              <a:t>T</a:t>
            </a:r>
            <a:r>
              <a:rPr lang="en-GB" sz="2200" dirty="0"/>
              <a:t>ake part in taster days or virtual tours.</a:t>
            </a:r>
          </a:p>
          <a:p>
            <a:pPr marL="0" indent="0">
              <a:buNone/>
            </a:pPr>
            <a:r>
              <a:rPr lang="en-GB" sz="2200" b="1" dirty="0">
                <a:solidFill>
                  <a:srgbClr val="0070C0"/>
                </a:solidFill>
              </a:rPr>
              <a:t>U</a:t>
            </a:r>
            <a:r>
              <a:rPr lang="en-GB" sz="2200" dirty="0"/>
              <a:t>nravel the language of careers and training.</a:t>
            </a:r>
          </a:p>
          <a:p>
            <a:pPr marL="0" indent="0">
              <a:buNone/>
            </a:pPr>
            <a:r>
              <a:rPr lang="en-GB" sz="2200" b="1" dirty="0">
                <a:solidFill>
                  <a:srgbClr val="0070C0"/>
                </a:solidFill>
              </a:rPr>
              <a:t>R</a:t>
            </a:r>
            <a:r>
              <a:rPr lang="en-GB" sz="2200" dirty="0"/>
              <a:t>ecognise your skills and qualities and learn how to develop them.</a:t>
            </a:r>
          </a:p>
          <a:p>
            <a:pPr marL="0" indent="0">
              <a:buNone/>
            </a:pPr>
            <a:r>
              <a:rPr lang="en-GB" sz="2200" b="1" dirty="0">
                <a:solidFill>
                  <a:srgbClr val="0070C0"/>
                </a:solidFill>
              </a:rPr>
              <a:t>E</a:t>
            </a:r>
            <a:r>
              <a:rPr lang="en-GB" sz="2200" dirty="0"/>
              <a:t>xplore the variety of careers that you could enter and what it takes to succeed.</a:t>
            </a:r>
          </a:p>
          <a:p>
            <a:pPr marL="0" indent="0">
              <a:buNone/>
            </a:pPr>
            <a:r>
              <a:rPr lang="en-GB" sz="2200" b="1" dirty="0">
                <a:solidFill>
                  <a:srgbClr val="0070C0"/>
                </a:solidFill>
              </a:rPr>
              <a:t>S</a:t>
            </a:r>
            <a:r>
              <a:rPr lang="en-GB" sz="2200" dirty="0"/>
              <a:t>uccess – what does it mean to you?</a:t>
            </a:r>
          </a:p>
          <a:p>
            <a:pPr marL="0" indent="0">
              <a:buNone/>
            </a:pPr>
            <a:endParaRPr lang="en-GB" sz="2200"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WELCOME TO FUTURES 2020</a:t>
            </a:r>
          </a:p>
        </p:txBody>
      </p:sp>
      <p:sp>
        <p:nvSpPr>
          <p:cNvPr id="6" name="Arrow: Striped Right 5">
            <a:hlinkClick r:id="rId5" action="ppaction://hlinksldjump"/>
            <a:extLst>
              <a:ext uri="{FF2B5EF4-FFF2-40B4-BE49-F238E27FC236}">
                <a16:creationId xmlns:a16="http://schemas.microsoft.com/office/drawing/2014/main" id="{9DA2E92C-7C03-4909-AC2F-6CFF7604DEDC}"/>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F053BDDE-7947-4B99-A00A-74B4A7F6FE53}"/>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4151090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Skills are things that people can do – they are learned.</a:t>
            </a:r>
          </a:p>
          <a:p>
            <a:r>
              <a:rPr lang="en-GB" sz="2200" dirty="0"/>
              <a:t>Qualities are more specific to your character and personality. </a:t>
            </a:r>
          </a:p>
          <a:p>
            <a:r>
              <a:rPr lang="en-GB" sz="2200" dirty="0"/>
              <a:t>Skills and qualities can both be developed.</a:t>
            </a:r>
          </a:p>
          <a:p>
            <a:r>
              <a:rPr lang="en-GB" sz="2200" dirty="0"/>
              <a:t>They are both required in order to be successful in the work place.</a:t>
            </a:r>
          </a:p>
          <a:p>
            <a:r>
              <a:rPr lang="en-GB" sz="2200" dirty="0"/>
              <a:t>Different careers require different skills and qualities.</a:t>
            </a:r>
          </a:p>
          <a:p>
            <a:r>
              <a:rPr lang="en-GB" sz="2200" dirty="0"/>
              <a:t>There are many skills and qualities that are transferable between different careers.</a:t>
            </a:r>
          </a:p>
          <a:p>
            <a:endParaRPr lang="en-GB" sz="2200" dirty="0"/>
          </a:p>
          <a:p>
            <a:pPr marL="0" indent="0">
              <a:buNone/>
            </a:pPr>
            <a:endParaRPr lang="en-GB" sz="2200"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SKILLS &amp; QUALITIES – WHAT’S THE DIFFERENCE?</a:t>
            </a:r>
          </a:p>
        </p:txBody>
      </p:sp>
      <p:sp>
        <p:nvSpPr>
          <p:cNvPr id="6" name="Arrow: Striped Right 5">
            <a:hlinkClick r:id="rId5" action="ppaction://hlinksldjump"/>
            <a:extLst>
              <a:ext uri="{FF2B5EF4-FFF2-40B4-BE49-F238E27FC236}">
                <a16:creationId xmlns:a16="http://schemas.microsoft.com/office/drawing/2014/main" id="{37F1F1C1-3160-4B9C-8888-F05D803F94D9}"/>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6127FE3B-D437-4796-902C-D259DA77F0A3}"/>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813289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lstStyle/>
          <a:p>
            <a:pPr marL="0" indent="0">
              <a:buNone/>
            </a:pPr>
            <a:r>
              <a:rPr lang="en-GB" sz="2200" dirty="0"/>
              <a:t>On a piece of paper, divide the words below into two headings – skills and qualities:</a:t>
            </a:r>
          </a:p>
          <a:p>
            <a:pPr marL="0" indent="0">
              <a:buNone/>
            </a:pPr>
            <a:endParaRPr lang="en-GB" dirty="0"/>
          </a:p>
          <a:p>
            <a:pPr marL="0" indent="0">
              <a:buNone/>
            </a:pPr>
            <a:endParaRPr lang="en-GB"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TASK</a:t>
            </a:r>
          </a:p>
        </p:txBody>
      </p:sp>
      <p:sp>
        <p:nvSpPr>
          <p:cNvPr id="12" name="Rectangle 11"/>
          <p:cNvSpPr/>
          <p:nvPr/>
        </p:nvSpPr>
        <p:spPr>
          <a:xfrm>
            <a:off x="4120306" y="3714028"/>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Calm</a:t>
            </a:r>
          </a:p>
        </p:txBody>
      </p:sp>
      <p:sp>
        <p:nvSpPr>
          <p:cNvPr id="18" name="Rectangle 17"/>
          <p:cNvSpPr/>
          <p:nvPr/>
        </p:nvSpPr>
        <p:spPr>
          <a:xfrm>
            <a:off x="4120306" y="4676943"/>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Bilingual</a:t>
            </a:r>
          </a:p>
        </p:txBody>
      </p:sp>
      <p:sp>
        <p:nvSpPr>
          <p:cNvPr id="19" name="Rectangle 18"/>
          <p:cNvSpPr/>
          <p:nvPr/>
        </p:nvSpPr>
        <p:spPr>
          <a:xfrm>
            <a:off x="6559274" y="3714027"/>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Analyse information</a:t>
            </a:r>
          </a:p>
        </p:txBody>
      </p:sp>
      <p:sp>
        <p:nvSpPr>
          <p:cNvPr id="20" name="Rectangle 19"/>
          <p:cNvSpPr/>
          <p:nvPr/>
        </p:nvSpPr>
        <p:spPr>
          <a:xfrm>
            <a:off x="6559274" y="467694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Enterprising</a:t>
            </a:r>
          </a:p>
        </p:txBody>
      </p:sp>
      <p:sp>
        <p:nvSpPr>
          <p:cNvPr id="21" name="Rectangle 20"/>
          <p:cNvSpPr/>
          <p:nvPr/>
        </p:nvSpPr>
        <p:spPr>
          <a:xfrm>
            <a:off x="1635085" y="4676943"/>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Solving problems</a:t>
            </a:r>
          </a:p>
        </p:txBody>
      </p:sp>
      <p:sp>
        <p:nvSpPr>
          <p:cNvPr id="22" name="Rectangle 21"/>
          <p:cNvSpPr/>
          <p:nvPr/>
        </p:nvSpPr>
        <p:spPr>
          <a:xfrm>
            <a:off x="1635085" y="278134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Hard working</a:t>
            </a:r>
          </a:p>
        </p:txBody>
      </p:sp>
      <p:sp>
        <p:nvSpPr>
          <p:cNvPr id="23" name="Rectangle 22"/>
          <p:cNvSpPr/>
          <p:nvPr/>
        </p:nvSpPr>
        <p:spPr>
          <a:xfrm>
            <a:off x="6559274" y="276580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Responsible</a:t>
            </a:r>
          </a:p>
        </p:txBody>
      </p:sp>
      <p:sp>
        <p:nvSpPr>
          <p:cNvPr id="24" name="Rectangle 23"/>
          <p:cNvSpPr/>
          <p:nvPr/>
        </p:nvSpPr>
        <p:spPr>
          <a:xfrm>
            <a:off x="9063207" y="4696361"/>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Estimating</a:t>
            </a:r>
          </a:p>
        </p:txBody>
      </p:sp>
      <p:sp>
        <p:nvSpPr>
          <p:cNvPr id="25" name="Rectangle 24"/>
          <p:cNvSpPr/>
          <p:nvPr/>
        </p:nvSpPr>
        <p:spPr>
          <a:xfrm>
            <a:off x="1635085" y="3714028"/>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First aid</a:t>
            </a:r>
          </a:p>
        </p:txBody>
      </p:sp>
      <p:sp>
        <p:nvSpPr>
          <p:cNvPr id="26" name="Rectangle 25"/>
          <p:cNvSpPr/>
          <p:nvPr/>
        </p:nvSpPr>
        <p:spPr>
          <a:xfrm>
            <a:off x="4120306" y="2765801"/>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Communication</a:t>
            </a:r>
          </a:p>
        </p:txBody>
      </p:sp>
      <p:sp>
        <p:nvSpPr>
          <p:cNvPr id="27" name="Rectangle 26"/>
          <p:cNvSpPr/>
          <p:nvPr/>
        </p:nvSpPr>
        <p:spPr>
          <a:xfrm>
            <a:off x="9063207" y="3714026"/>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Adaptable</a:t>
            </a:r>
          </a:p>
        </p:txBody>
      </p:sp>
      <p:sp>
        <p:nvSpPr>
          <p:cNvPr id="28" name="Rectangle 27"/>
          <p:cNvSpPr/>
          <p:nvPr/>
        </p:nvSpPr>
        <p:spPr>
          <a:xfrm>
            <a:off x="9063207" y="278134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Considerate</a:t>
            </a:r>
          </a:p>
        </p:txBody>
      </p:sp>
      <p:sp>
        <p:nvSpPr>
          <p:cNvPr id="29" name="Arrow: Striped Right 28">
            <a:hlinkClick r:id="rId5" action="ppaction://hlinksldjump"/>
            <a:extLst>
              <a:ext uri="{FF2B5EF4-FFF2-40B4-BE49-F238E27FC236}">
                <a16:creationId xmlns:a16="http://schemas.microsoft.com/office/drawing/2014/main" id="{AA8F72DF-BF68-40A8-BA2E-5AEAB6C5312C}"/>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30" name="Arrow: Left 29">
            <a:hlinkClick r:id="rId6" action="ppaction://hlinksldjump"/>
            <a:extLst>
              <a:ext uri="{FF2B5EF4-FFF2-40B4-BE49-F238E27FC236}">
                <a16:creationId xmlns:a16="http://schemas.microsoft.com/office/drawing/2014/main" id="{FBD55AF7-D7BE-40A0-98C4-0B45600FB210}"/>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019080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13"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HOW DID YOU DO?</a:t>
            </a:r>
          </a:p>
        </p:txBody>
      </p:sp>
      <p:sp>
        <p:nvSpPr>
          <p:cNvPr id="17" name="Rectangle 16"/>
          <p:cNvSpPr/>
          <p:nvPr/>
        </p:nvSpPr>
        <p:spPr>
          <a:xfrm>
            <a:off x="4120306" y="3714028"/>
            <a:ext cx="1834310" cy="62216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Estimating</a:t>
            </a:r>
          </a:p>
        </p:txBody>
      </p:sp>
      <p:sp>
        <p:nvSpPr>
          <p:cNvPr id="18" name="Rectangle 17"/>
          <p:cNvSpPr/>
          <p:nvPr/>
        </p:nvSpPr>
        <p:spPr>
          <a:xfrm>
            <a:off x="4120306" y="4676943"/>
            <a:ext cx="1834310" cy="62216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Bilingual</a:t>
            </a:r>
          </a:p>
        </p:txBody>
      </p:sp>
      <p:sp>
        <p:nvSpPr>
          <p:cNvPr id="19" name="Rectangle 18"/>
          <p:cNvSpPr/>
          <p:nvPr/>
        </p:nvSpPr>
        <p:spPr>
          <a:xfrm>
            <a:off x="6559274" y="3714027"/>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Hard working</a:t>
            </a:r>
          </a:p>
        </p:txBody>
      </p:sp>
      <p:sp>
        <p:nvSpPr>
          <p:cNvPr id="20" name="Rectangle 19"/>
          <p:cNvSpPr/>
          <p:nvPr/>
        </p:nvSpPr>
        <p:spPr>
          <a:xfrm>
            <a:off x="6559274" y="467694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Enterprising</a:t>
            </a:r>
          </a:p>
        </p:txBody>
      </p:sp>
      <p:sp>
        <p:nvSpPr>
          <p:cNvPr id="21" name="Rectangle 20"/>
          <p:cNvSpPr/>
          <p:nvPr/>
        </p:nvSpPr>
        <p:spPr>
          <a:xfrm>
            <a:off x="1635085" y="4676943"/>
            <a:ext cx="1834310" cy="62216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Solving problems</a:t>
            </a:r>
          </a:p>
        </p:txBody>
      </p:sp>
      <p:sp>
        <p:nvSpPr>
          <p:cNvPr id="22" name="Rectangle 21"/>
          <p:cNvSpPr/>
          <p:nvPr/>
        </p:nvSpPr>
        <p:spPr>
          <a:xfrm>
            <a:off x="1635085" y="2781342"/>
            <a:ext cx="1834310" cy="62216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Analyse information</a:t>
            </a:r>
          </a:p>
        </p:txBody>
      </p:sp>
      <p:sp>
        <p:nvSpPr>
          <p:cNvPr id="23" name="Rectangle 22"/>
          <p:cNvSpPr/>
          <p:nvPr/>
        </p:nvSpPr>
        <p:spPr>
          <a:xfrm>
            <a:off x="6559274" y="276580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Responsible</a:t>
            </a:r>
          </a:p>
        </p:txBody>
      </p:sp>
      <p:sp>
        <p:nvSpPr>
          <p:cNvPr id="24" name="Rectangle 23"/>
          <p:cNvSpPr/>
          <p:nvPr/>
        </p:nvSpPr>
        <p:spPr>
          <a:xfrm>
            <a:off x="9063207" y="4696361"/>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Calm</a:t>
            </a:r>
          </a:p>
        </p:txBody>
      </p:sp>
      <p:sp>
        <p:nvSpPr>
          <p:cNvPr id="25" name="Rectangle 24"/>
          <p:cNvSpPr/>
          <p:nvPr/>
        </p:nvSpPr>
        <p:spPr>
          <a:xfrm>
            <a:off x="1635085" y="3714028"/>
            <a:ext cx="1834310" cy="62216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First aid</a:t>
            </a:r>
          </a:p>
        </p:txBody>
      </p:sp>
      <p:sp>
        <p:nvSpPr>
          <p:cNvPr id="26" name="Rectangle 25"/>
          <p:cNvSpPr/>
          <p:nvPr/>
        </p:nvSpPr>
        <p:spPr>
          <a:xfrm>
            <a:off x="4120306" y="2765801"/>
            <a:ext cx="1834310" cy="62216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Communication</a:t>
            </a:r>
          </a:p>
        </p:txBody>
      </p:sp>
      <p:sp>
        <p:nvSpPr>
          <p:cNvPr id="27" name="Rectangle 26"/>
          <p:cNvSpPr/>
          <p:nvPr/>
        </p:nvSpPr>
        <p:spPr>
          <a:xfrm>
            <a:off x="9063207" y="3714026"/>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Adaptable</a:t>
            </a:r>
          </a:p>
        </p:txBody>
      </p:sp>
      <p:sp>
        <p:nvSpPr>
          <p:cNvPr id="28" name="Rectangle 27"/>
          <p:cNvSpPr/>
          <p:nvPr/>
        </p:nvSpPr>
        <p:spPr>
          <a:xfrm>
            <a:off x="9063207" y="2781342"/>
            <a:ext cx="1834310" cy="622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Considerate</a:t>
            </a:r>
          </a:p>
        </p:txBody>
      </p:sp>
      <p:sp>
        <p:nvSpPr>
          <p:cNvPr id="5" name="Rectangle 4"/>
          <p:cNvSpPr/>
          <p:nvPr/>
        </p:nvSpPr>
        <p:spPr>
          <a:xfrm>
            <a:off x="1635085" y="1961002"/>
            <a:ext cx="4319531" cy="550844"/>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SKILLS</a:t>
            </a:r>
          </a:p>
        </p:txBody>
      </p:sp>
      <p:sp>
        <p:nvSpPr>
          <p:cNvPr id="29" name="Rectangle 28"/>
          <p:cNvSpPr/>
          <p:nvPr/>
        </p:nvSpPr>
        <p:spPr>
          <a:xfrm>
            <a:off x="6559274" y="1961002"/>
            <a:ext cx="4338243" cy="55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QUALITIES</a:t>
            </a:r>
          </a:p>
        </p:txBody>
      </p:sp>
      <p:sp>
        <p:nvSpPr>
          <p:cNvPr id="30" name="Arrow: Striped Right 29">
            <a:hlinkClick r:id="rId5" action="ppaction://hlinksldjump"/>
            <a:extLst>
              <a:ext uri="{FF2B5EF4-FFF2-40B4-BE49-F238E27FC236}">
                <a16:creationId xmlns:a16="http://schemas.microsoft.com/office/drawing/2014/main" id="{DF6D36C4-7EE0-4BFA-80B6-07BF37333D72}"/>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31" name="Arrow: Left 30">
            <a:hlinkClick r:id="rId6" action="ppaction://hlinksldjump"/>
            <a:extLst>
              <a:ext uri="{FF2B5EF4-FFF2-40B4-BE49-F238E27FC236}">
                <a16:creationId xmlns:a16="http://schemas.microsoft.com/office/drawing/2014/main" id="{701A029E-BEB1-4C67-81AF-B3AB08E31AC9}"/>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393783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11"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8200" y="1825625"/>
            <a:ext cx="10515600" cy="4351338"/>
          </a:xfrm>
        </p:spPr>
        <p:txBody>
          <a:bodyPr>
            <a:normAutofit/>
          </a:bodyPr>
          <a:lstStyle/>
          <a:p>
            <a:pPr marL="0" indent="0">
              <a:buNone/>
            </a:pPr>
            <a:r>
              <a:rPr lang="en-GB" sz="2200" dirty="0">
                <a:latin typeface="Impact" panose="020B0806030902050204" pitchFamily="34" charset="0"/>
              </a:rPr>
              <a:t>TASK – JUST FOR FUN!</a:t>
            </a:r>
          </a:p>
          <a:p>
            <a:pPr marL="0" indent="0">
              <a:buNone/>
            </a:pPr>
            <a:r>
              <a:rPr lang="en-GB" sz="2200" dirty="0"/>
              <a:t>On a piece of paper write down 3 skills and 3 qualities that you have.</a:t>
            </a:r>
          </a:p>
          <a:p>
            <a:pPr marL="0" indent="0">
              <a:buNone/>
            </a:pPr>
            <a:r>
              <a:rPr lang="en-GB" sz="2200" dirty="0"/>
              <a:t>Ask a friend or relative to do the same (about you) and compare your words.</a:t>
            </a:r>
          </a:p>
          <a:p>
            <a:pPr marL="0" indent="0">
              <a:buNone/>
            </a:pPr>
            <a:endParaRPr lang="en-GB" sz="2200" dirty="0"/>
          </a:p>
          <a:p>
            <a:r>
              <a:rPr lang="en-GB" sz="2200" dirty="0"/>
              <a:t>Sometimes we find it difficult to recognise our own skills and qualities. </a:t>
            </a:r>
          </a:p>
          <a:p>
            <a:r>
              <a:rPr lang="en-GB" sz="2200" dirty="0"/>
              <a:t>When applying for jobs you will be asked to identify your skills and qualities.</a:t>
            </a:r>
          </a:p>
          <a:p>
            <a:r>
              <a:rPr lang="en-GB" sz="2200" dirty="0"/>
              <a:t>It is important that you are able to link your skills and qualities to the position you are applying for.</a:t>
            </a:r>
          </a:p>
        </p:txBody>
      </p:sp>
      <p:sp>
        <p:nvSpPr>
          <p:cNvPr id="12" name="Title 1"/>
          <p:cNvSpPr>
            <a:spLocks noGrp="1"/>
          </p:cNvSpPr>
          <p:nvPr>
            <p:ph type="title"/>
          </p:nvPr>
        </p:nvSpPr>
        <p:spPr>
          <a:xfrm>
            <a:off x="838200" y="365125"/>
            <a:ext cx="10515600" cy="1325563"/>
          </a:xfrm>
        </p:spPr>
        <p:txBody>
          <a:bodyPr>
            <a:normAutofit/>
          </a:bodyPr>
          <a:lstStyle/>
          <a:p>
            <a:r>
              <a:rPr lang="en-GB" dirty="0">
                <a:latin typeface="Impact" panose="020B0806030902050204" pitchFamily="34" charset="0"/>
              </a:rPr>
              <a:t>IDENTIFYING YOUR OWN SKILLS AND QUALITIES</a:t>
            </a:r>
          </a:p>
        </p:txBody>
      </p:sp>
      <p:sp>
        <p:nvSpPr>
          <p:cNvPr id="6" name="Arrow: Striped Right 5">
            <a:hlinkClick r:id="rId5" action="ppaction://hlinksldjump"/>
            <a:extLst>
              <a:ext uri="{FF2B5EF4-FFF2-40B4-BE49-F238E27FC236}">
                <a16:creationId xmlns:a16="http://schemas.microsoft.com/office/drawing/2014/main" id="{C2151AD6-5129-404D-9C0B-283DFCB6FF0A}"/>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3FAB40B3-D54A-4C71-ADCB-47AE80E5B90B}"/>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452910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14"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8200" y="1825625"/>
            <a:ext cx="10515600" cy="4351338"/>
          </a:xfrm>
        </p:spPr>
        <p:txBody>
          <a:bodyPr/>
          <a:lstStyle/>
          <a:p>
            <a:r>
              <a:rPr lang="en-GB" sz="2200" dirty="0"/>
              <a:t>When jobs are advertised they often include a description of the type of person they are looking for.</a:t>
            </a:r>
          </a:p>
          <a:p>
            <a:pPr marL="0" indent="0">
              <a:buNone/>
            </a:pPr>
            <a:endParaRPr lang="en-GB" sz="2200" dirty="0"/>
          </a:p>
          <a:p>
            <a:r>
              <a:rPr lang="en-GB" sz="2200" dirty="0"/>
              <a:t>Reading ‘live’ job descriptions is a really good way to get an idea about what the role might be like to do and whether or not you would enjoy it.</a:t>
            </a:r>
          </a:p>
          <a:p>
            <a:endParaRPr lang="en-GB" sz="2200" dirty="0"/>
          </a:p>
          <a:p>
            <a:r>
              <a:rPr lang="en-GB" sz="2200" dirty="0"/>
              <a:t>Next – read the following 5 extracts from real life job adverts and try to identify the skills and qualities required for the roles – do you notice any similarities?</a:t>
            </a:r>
          </a:p>
        </p:txBody>
      </p:sp>
      <p:sp>
        <p:nvSpPr>
          <p:cNvPr id="1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HOW DO I KNOW WHICH SKILLS/QUALITIES ARE NEEDED FOR A JOB?</a:t>
            </a:r>
          </a:p>
        </p:txBody>
      </p:sp>
      <p:sp>
        <p:nvSpPr>
          <p:cNvPr id="6" name="Arrow: Striped Right 5">
            <a:hlinkClick r:id="rId5" action="ppaction://hlinksldjump"/>
            <a:extLst>
              <a:ext uri="{FF2B5EF4-FFF2-40B4-BE49-F238E27FC236}">
                <a16:creationId xmlns:a16="http://schemas.microsoft.com/office/drawing/2014/main" id="{F39783F1-AC11-4655-922E-645D288A542F}"/>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7DA9E0B0-4CE3-4E90-87A1-3EF3BAE0B25D}"/>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681297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pPr marL="0" indent="0">
              <a:buNone/>
            </a:pPr>
            <a:r>
              <a:rPr lang="en-GB" sz="2200" dirty="0"/>
              <a:t>We are looking for someone to join our small team who is enthusiastic, dedicated and has a passion for the food and customer service industry. The right applicant must have good interpersonal and time keeping skills, work well under pressure of a busy cafe environment, be flexible in relation to working hours/days and have their own transport to travel to and from work (travel expenses contributed towards).</a:t>
            </a:r>
          </a:p>
          <a:p>
            <a:pPr marL="0" indent="0">
              <a:buNone/>
            </a:pPr>
            <a:endParaRPr lang="en-GB" sz="2200" b="1" dirty="0"/>
          </a:p>
          <a:p>
            <a:pPr marL="0" indent="0">
              <a:buNone/>
            </a:pPr>
            <a:r>
              <a:rPr lang="en-GB" sz="2200" dirty="0"/>
              <a:t>The job involves serving food and drinks. You will be expected to complete these tasks whilst maintaining a friendly and extremely helpful attitude towards our customers.</a:t>
            </a:r>
          </a:p>
        </p:txBody>
      </p:sp>
      <p:sp>
        <p:nvSpPr>
          <p:cNvPr id="5" name="Title 1"/>
          <p:cNvSpPr>
            <a:spLocks noGrp="1"/>
          </p:cNvSpPr>
          <p:nvPr>
            <p:ph type="title"/>
          </p:nvPr>
        </p:nvSpPr>
        <p:spPr>
          <a:xfrm>
            <a:off x="838200" y="365125"/>
            <a:ext cx="10515600" cy="1325563"/>
          </a:xfrm>
        </p:spPr>
        <p:txBody>
          <a:bodyPr>
            <a:normAutofit/>
          </a:bodyPr>
          <a:lstStyle/>
          <a:p>
            <a:r>
              <a:rPr lang="en-GB" sz="3200" dirty="0">
                <a:latin typeface="Impact" panose="020B0806030902050204" pitchFamily="34" charset="0"/>
              </a:rPr>
              <a:t>Job Advertisement: Café Assistant</a:t>
            </a:r>
            <a:br>
              <a:rPr lang="en-GB" sz="3200" dirty="0">
                <a:latin typeface="Impact" panose="020B0806030902050204" pitchFamily="34" charset="0"/>
              </a:rPr>
            </a:br>
            <a:r>
              <a:rPr lang="en-GB" sz="3200" dirty="0">
                <a:latin typeface="Impact" panose="020B0806030902050204" pitchFamily="34" charset="0"/>
              </a:rPr>
              <a:t>Taken from: </a:t>
            </a:r>
            <a:r>
              <a:rPr lang="en-GB" sz="3200" dirty="0">
                <a:latin typeface="Impact" panose="020B0806030902050204" pitchFamily="34" charset="0"/>
                <a:hlinkClick r:id="rId5"/>
              </a:rPr>
              <a:t>www.indeed.co.uk</a:t>
            </a:r>
            <a:r>
              <a:rPr lang="en-GB" sz="3200" dirty="0">
                <a:latin typeface="Impact" panose="020B0806030902050204" pitchFamily="34" charset="0"/>
              </a:rPr>
              <a:t> (03.06.20) - extract</a:t>
            </a:r>
          </a:p>
        </p:txBody>
      </p:sp>
      <p:sp>
        <p:nvSpPr>
          <p:cNvPr id="6" name="Arrow: Striped Right 5">
            <a:hlinkClick r:id="rId6" action="ppaction://hlinksldjump"/>
            <a:extLst>
              <a:ext uri="{FF2B5EF4-FFF2-40B4-BE49-F238E27FC236}">
                <a16:creationId xmlns:a16="http://schemas.microsoft.com/office/drawing/2014/main" id="{75B64571-5E67-43DF-8545-546C43A54847}"/>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7" action="ppaction://hlinksldjump"/>
            <a:extLst>
              <a:ext uri="{FF2B5EF4-FFF2-40B4-BE49-F238E27FC236}">
                <a16:creationId xmlns:a16="http://schemas.microsoft.com/office/drawing/2014/main" id="{92A8996F-07BD-47B8-B93D-505AE23275CA}"/>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842345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pPr marL="0" indent="0">
              <a:buNone/>
            </a:pPr>
            <a:r>
              <a:rPr lang="en-GB" sz="2200" dirty="0"/>
              <a:t>Desirable but not essential to have an NVQ/ Diploma level 2 in Health and Social care or be working towards this.</a:t>
            </a:r>
          </a:p>
          <a:p>
            <a:pPr marL="0" indent="0">
              <a:buNone/>
            </a:pPr>
            <a:r>
              <a:rPr lang="en-GB" sz="2200" dirty="0"/>
              <a:t>Positive attitude and commitment to the individual, their development and the Service as a whole.</a:t>
            </a:r>
          </a:p>
          <a:p>
            <a:pPr marL="0" indent="0">
              <a:buNone/>
            </a:pPr>
            <a:r>
              <a:rPr lang="en-GB" sz="2200" dirty="0"/>
              <a:t>Objective, non-discriminatory, approachable and professional and able to act as a good role model for our tenants.</a:t>
            </a:r>
          </a:p>
          <a:p>
            <a:pPr marL="0" indent="0">
              <a:buNone/>
            </a:pPr>
            <a:r>
              <a:rPr lang="en-GB" sz="2200" dirty="0"/>
              <a:t>Able to manage change and be flexible and adaptable and able to work a variety of shift patterns including weekends, earlies, lates and long days.</a:t>
            </a:r>
          </a:p>
          <a:p>
            <a:pPr marL="0" indent="0">
              <a:buNone/>
            </a:pPr>
            <a:r>
              <a:rPr lang="en-GB" sz="2200" dirty="0"/>
              <a:t>Communication skills both written and verbal with the ability to communicate at all levels in the organisation.</a:t>
            </a:r>
          </a:p>
          <a:p>
            <a:pPr marL="0" indent="0">
              <a:buNone/>
            </a:pPr>
            <a:endParaRPr lang="en-GB" dirty="0"/>
          </a:p>
        </p:txBody>
      </p:sp>
      <p:sp>
        <p:nvSpPr>
          <p:cNvPr id="5" name="Title 1"/>
          <p:cNvSpPr>
            <a:spLocks noGrp="1"/>
          </p:cNvSpPr>
          <p:nvPr>
            <p:ph type="title"/>
          </p:nvPr>
        </p:nvSpPr>
        <p:spPr>
          <a:xfrm>
            <a:off x="838200" y="365125"/>
            <a:ext cx="10515600" cy="1325563"/>
          </a:xfrm>
        </p:spPr>
        <p:txBody>
          <a:bodyPr>
            <a:normAutofit/>
          </a:bodyPr>
          <a:lstStyle/>
          <a:p>
            <a:r>
              <a:rPr lang="en-GB" sz="3200" dirty="0">
                <a:latin typeface="Impact" panose="020B0806030902050204" pitchFamily="34" charset="0"/>
              </a:rPr>
              <a:t>Job Advertisement: Support Workers</a:t>
            </a:r>
            <a:br>
              <a:rPr lang="en-GB" sz="3200" dirty="0">
                <a:latin typeface="Impact" panose="020B0806030902050204" pitchFamily="34" charset="0"/>
              </a:rPr>
            </a:br>
            <a:r>
              <a:rPr lang="en-GB" sz="3200" dirty="0">
                <a:latin typeface="Impact" panose="020B0806030902050204" pitchFamily="34" charset="0"/>
              </a:rPr>
              <a:t>Taken from: </a:t>
            </a:r>
            <a:r>
              <a:rPr lang="en-GB" sz="3200" dirty="0">
                <a:latin typeface="Impact" panose="020B0806030902050204" pitchFamily="34" charset="0"/>
                <a:hlinkClick r:id="rId5"/>
              </a:rPr>
              <a:t>www.indeed.co.uk</a:t>
            </a:r>
            <a:r>
              <a:rPr lang="en-GB" sz="3200" dirty="0">
                <a:latin typeface="Impact" panose="020B0806030902050204" pitchFamily="34" charset="0"/>
              </a:rPr>
              <a:t> (03.06.20) - extract</a:t>
            </a:r>
          </a:p>
        </p:txBody>
      </p:sp>
      <p:sp>
        <p:nvSpPr>
          <p:cNvPr id="6" name="Arrow: Striped Right 5">
            <a:hlinkClick r:id="rId6" action="ppaction://hlinksldjump"/>
            <a:extLst>
              <a:ext uri="{FF2B5EF4-FFF2-40B4-BE49-F238E27FC236}">
                <a16:creationId xmlns:a16="http://schemas.microsoft.com/office/drawing/2014/main" id="{DE2B64D8-2985-4675-94C6-808DBBA1B676}"/>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7" action="ppaction://hlinksldjump"/>
            <a:extLst>
              <a:ext uri="{FF2B5EF4-FFF2-40B4-BE49-F238E27FC236}">
                <a16:creationId xmlns:a16="http://schemas.microsoft.com/office/drawing/2014/main" id="{AC4C27A0-F3A1-4033-8A28-754903C87DA3}"/>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468055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lstStyle/>
          <a:p>
            <a:pPr marL="0" indent="0">
              <a:buNone/>
            </a:pPr>
            <a:r>
              <a:rPr lang="en-GB" sz="2200" dirty="0"/>
              <a:t>Computer literate in Word, Excel &amp; Outlook</a:t>
            </a:r>
          </a:p>
          <a:p>
            <a:pPr marL="0" indent="0">
              <a:buNone/>
            </a:pPr>
            <a:r>
              <a:rPr lang="en-GB" sz="2200" dirty="0"/>
              <a:t>Drive to improve our current high customer service levels</a:t>
            </a:r>
          </a:p>
          <a:p>
            <a:pPr marL="0" indent="0">
              <a:buNone/>
            </a:pPr>
            <a:r>
              <a:rPr lang="en-GB" sz="2200" dirty="0"/>
              <a:t>Ability to absorb technical product knowledge</a:t>
            </a:r>
          </a:p>
          <a:p>
            <a:pPr marL="0" indent="0">
              <a:buNone/>
            </a:pPr>
            <a:r>
              <a:rPr lang="en-GB" sz="2200" dirty="0"/>
              <a:t>Strong organisational skills</a:t>
            </a:r>
          </a:p>
          <a:p>
            <a:pPr marL="0" indent="0">
              <a:buNone/>
            </a:pPr>
            <a:r>
              <a:rPr lang="en-GB" sz="2200" dirty="0"/>
              <a:t>Motivated</a:t>
            </a:r>
          </a:p>
          <a:p>
            <a:pPr marL="0" indent="0">
              <a:buNone/>
            </a:pPr>
            <a:r>
              <a:rPr lang="en-GB" sz="2200" dirty="0"/>
              <a:t>Customer focused</a:t>
            </a:r>
          </a:p>
          <a:p>
            <a:pPr marL="0" indent="0">
              <a:buNone/>
            </a:pPr>
            <a:r>
              <a:rPr lang="en-GB" sz="2200" dirty="0"/>
              <a:t>Team player</a:t>
            </a:r>
          </a:p>
          <a:p>
            <a:pPr marL="0" indent="0">
              <a:buNone/>
            </a:pPr>
            <a:endParaRPr lang="en-GB" dirty="0"/>
          </a:p>
        </p:txBody>
      </p:sp>
      <p:sp>
        <p:nvSpPr>
          <p:cNvPr id="5" name="Title 1"/>
          <p:cNvSpPr>
            <a:spLocks noGrp="1"/>
          </p:cNvSpPr>
          <p:nvPr>
            <p:ph type="title"/>
          </p:nvPr>
        </p:nvSpPr>
        <p:spPr>
          <a:xfrm>
            <a:off x="838200" y="365125"/>
            <a:ext cx="10515600" cy="1325563"/>
          </a:xfrm>
        </p:spPr>
        <p:txBody>
          <a:bodyPr>
            <a:noAutofit/>
          </a:bodyPr>
          <a:lstStyle/>
          <a:p>
            <a:r>
              <a:rPr lang="en-GB" sz="3200" dirty="0">
                <a:latin typeface="Impact" panose="020B0806030902050204" pitchFamily="34" charset="0"/>
              </a:rPr>
              <a:t>Job Advertisement: Graduate Customer Service and Accounts Administrator</a:t>
            </a:r>
            <a:br>
              <a:rPr lang="en-GB" sz="3200" dirty="0">
                <a:latin typeface="Impact" panose="020B0806030902050204" pitchFamily="34" charset="0"/>
              </a:rPr>
            </a:br>
            <a:r>
              <a:rPr lang="en-GB" sz="3200" dirty="0">
                <a:latin typeface="Impact" panose="020B0806030902050204" pitchFamily="34" charset="0"/>
              </a:rPr>
              <a:t>Taken from: </a:t>
            </a:r>
            <a:r>
              <a:rPr lang="en-GB" sz="3200" dirty="0">
                <a:latin typeface="Impact" panose="020B0806030902050204" pitchFamily="34" charset="0"/>
                <a:hlinkClick r:id="rId5"/>
              </a:rPr>
              <a:t>www.indeed.co.uk</a:t>
            </a:r>
            <a:r>
              <a:rPr lang="en-GB" sz="3200" dirty="0">
                <a:latin typeface="Impact" panose="020B0806030902050204" pitchFamily="34" charset="0"/>
              </a:rPr>
              <a:t> (03.06.20) - extract</a:t>
            </a:r>
          </a:p>
        </p:txBody>
      </p:sp>
      <p:sp>
        <p:nvSpPr>
          <p:cNvPr id="6" name="Arrow: Striped Right 5">
            <a:hlinkClick r:id="rId6" action="ppaction://hlinksldjump"/>
            <a:extLst>
              <a:ext uri="{FF2B5EF4-FFF2-40B4-BE49-F238E27FC236}">
                <a16:creationId xmlns:a16="http://schemas.microsoft.com/office/drawing/2014/main" id="{BB981F2E-6C29-46A2-8640-80DB26880279}"/>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7" action="ppaction://hlinksldjump"/>
            <a:extLst>
              <a:ext uri="{FF2B5EF4-FFF2-40B4-BE49-F238E27FC236}">
                <a16:creationId xmlns:a16="http://schemas.microsoft.com/office/drawing/2014/main" id="{71D119BE-1B48-4FF1-9EBE-064E1E667B3D}"/>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598286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pPr marL="0" indent="0">
              <a:buNone/>
            </a:pPr>
            <a:r>
              <a:rPr lang="en-GB" sz="2200" dirty="0"/>
              <a:t>Applicants would require a driving licence and ideally own their own tools and van.</a:t>
            </a:r>
          </a:p>
          <a:p>
            <a:pPr marL="0" indent="0">
              <a:buNone/>
            </a:pPr>
            <a:r>
              <a:rPr lang="en-GB" sz="2200" dirty="0"/>
              <a:t>Must have 20 years experience in construction</a:t>
            </a:r>
          </a:p>
          <a:p>
            <a:pPr marL="0" indent="0">
              <a:buNone/>
            </a:pPr>
            <a:r>
              <a:rPr lang="en-GB" sz="2200" dirty="0"/>
              <a:t>Applicants should be self-motivated, trustworthy, a good timekeeper and have a willingness to work as both part of a team and as an individual</a:t>
            </a:r>
          </a:p>
          <a:p>
            <a:pPr marL="0" indent="0">
              <a:buNone/>
            </a:pPr>
            <a:r>
              <a:rPr lang="en-GB" sz="2200" dirty="0"/>
              <a:t>Must be flexible and adaptable to change</a:t>
            </a:r>
          </a:p>
          <a:p>
            <a:pPr marL="0" indent="0">
              <a:buNone/>
            </a:pPr>
            <a:r>
              <a:rPr lang="en-GB" sz="2200" dirty="0"/>
              <a:t>Must like animals and be of a considerate nature</a:t>
            </a:r>
          </a:p>
        </p:txBody>
      </p:sp>
      <p:sp>
        <p:nvSpPr>
          <p:cNvPr id="5" name="Title 1"/>
          <p:cNvSpPr>
            <a:spLocks noGrp="1"/>
          </p:cNvSpPr>
          <p:nvPr>
            <p:ph type="title"/>
          </p:nvPr>
        </p:nvSpPr>
        <p:spPr>
          <a:xfrm>
            <a:off x="838200" y="365125"/>
            <a:ext cx="10515600" cy="1325563"/>
          </a:xfrm>
        </p:spPr>
        <p:txBody>
          <a:bodyPr>
            <a:noAutofit/>
          </a:bodyPr>
          <a:lstStyle/>
          <a:p>
            <a:r>
              <a:rPr lang="en-GB" sz="3200" dirty="0">
                <a:latin typeface="Impact" panose="020B0806030902050204" pitchFamily="34" charset="0"/>
              </a:rPr>
              <a:t>Job Advertisement: General Builder/Labourer</a:t>
            </a:r>
            <a:br>
              <a:rPr lang="en-GB" sz="3200" dirty="0">
                <a:latin typeface="Impact" panose="020B0806030902050204" pitchFamily="34" charset="0"/>
              </a:rPr>
            </a:br>
            <a:r>
              <a:rPr lang="en-GB" sz="3200" dirty="0">
                <a:latin typeface="Impact" panose="020B0806030902050204" pitchFamily="34" charset="0"/>
              </a:rPr>
              <a:t>Taken from: </a:t>
            </a:r>
            <a:r>
              <a:rPr lang="en-GB" sz="3200" dirty="0">
                <a:latin typeface="Impact" panose="020B0806030902050204" pitchFamily="34" charset="0"/>
                <a:hlinkClick r:id="rId5"/>
              </a:rPr>
              <a:t>www.indeed.co.uk</a:t>
            </a:r>
            <a:r>
              <a:rPr lang="en-GB" sz="3200" dirty="0">
                <a:latin typeface="Impact" panose="020B0806030902050204" pitchFamily="34" charset="0"/>
              </a:rPr>
              <a:t> (03.06.20) - extract</a:t>
            </a:r>
          </a:p>
        </p:txBody>
      </p:sp>
      <p:sp>
        <p:nvSpPr>
          <p:cNvPr id="6" name="Arrow: Striped Right 5">
            <a:hlinkClick r:id="rId6" action="ppaction://hlinksldjump"/>
            <a:extLst>
              <a:ext uri="{FF2B5EF4-FFF2-40B4-BE49-F238E27FC236}">
                <a16:creationId xmlns:a16="http://schemas.microsoft.com/office/drawing/2014/main" id="{1B0B30C2-4413-432C-839A-4BA24900BA2D}"/>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7" action="ppaction://hlinksldjump"/>
            <a:extLst>
              <a:ext uri="{FF2B5EF4-FFF2-40B4-BE49-F238E27FC236}">
                <a16:creationId xmlns:a16="http://schemas.microsoft.com/office/drawing/2014/main" id="{760EA0FD-D0D9-46C1-9300-6BCAB4662539}"/>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770089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Autofit/>
          </a:bodyPr>
          <a:lstStyle/>
          <a:p>
            <a:r>
              <a:rPr lang="en-GB" sz="2200" dirty="0"/>
              <a:t>Desired - A degree in a Biological Science or experience within a cell science laboratory</a:t>
            </a:r>
          </a:p>
          <a:p>
            <a:r>
              <a:rPr lang="en-GB" sz="2200" dirty="0"/>
              <a:t>E</a:t>
            </a:r>
            <a:r>
              <a:rPr lang="en-GB" sz="2200"/>
              <a:t>xperience </a:t>
            </a:r>
            <a:r>
              <a:rPr lang="en-GB" sz="2200" dirty="0"/>
              <a:t>of performing laboratory support activities in a timely manner</a:t>
            </a:r>
          </a:p>
          <a:p>
            <a:r>
              <a:rPr lang="en-GB" sz="2200" dirty="0"/>
              <a:t>Laboratory knowledge of research, purchasing processes and procedures</a:t>
            </a:r>
          </a:p>
          <a:p>
            <a:r>
              <a:rPr lang="en-GB" sz="2200" dirty="0"/>
              <a:t>Proven willingness to work flexibly in a team with minimal direct supervision.</a:t>
            </a:r>
          </a:p>
          <a:p>
            <a:r>
              <a:rPr lang="en-GB" sz="2200" dirty="0"/>
              <a:t>Proven ability to take on new activities and to support and train others</a:t>
            </a:r>
          </a:p>
          <a:p>
            <a:r>
              <a:rPr lang="en-GB" sz="2200" dirty="0"/>
              <a:t>Proven ability to manage customers expectations</a:t>
            </a:r>
          </a:p>
          <a:p>
            <a:r>
              <a:rPr lang="en-GB" sz="2200" dirty="0"/>
              <a:t>Excellent communicator at all levels and enjoys working as part of a team.</a:t>
            </a:r>
          </a:p>
          <a:p>
            <a:r>
              <a:rPr lang="en-GB" sz="2200" dirty="0"/>
              <a:t>Proficient in data capture, analysis and reporting, utilising various IT systems.</a:t>
            </a:r>
          </a:p>
          <a:p>
            <a:r>
              <a:rPr lang="en-GB" sz="2200" dirty="0"/>
              <a:t>Self motivated, energetic, dependable, honest and attention to detail.</a:t>
            </a:r>
          </a:p>
          <a:p>
            <a:pPr marL="0" indent="0">
              <a:buNone/>
            </a:pPr>
            <a:endParaRPr lang="en-GB" sz="2200" dirty="0"/>
          </a:p>
        </p:txBody>
      </p:sp>
      <p:sp>
        <p:nvSpPr>
          <p:cNvPr id="5" name="Title 1"/>
          <p:cNvSpPr>
            <a:spLocks noGrp="1"/>
          </p:cNvSpPr>
          <p:nvPr>
            <p:ph type="title"/>
          </p:nvPr>
        </p:nvSpPr>
        <p:spPr>
          <a:xfrm>
            <a:off x="838200" y="365125"/>
            <a:ext cx="10515600" cy="1325563"/>
          </a:xfrm>
        </p:spPr>
        <p:txBody>
          <a:bodyPr>
            <a:normAutofit/>
          </a:bodyPr>
          <a:lstStyle/>
          <a:p>
            <a:r>
              <a:rPr lang="en-GB" sz="3200" dirty="0">
                <a:latin typeface="Impact" panose="020B0806030902050204" pitchFamily="34" charset="0"/>
              </a:rPr>
              <a:t>Job Advertisement: Senior Lab Technician</a:t>
            </a:r>
            <a:br>
              <a:rPr lang="en-GB" sz="3200" dirty="0">
                <a:latin typeface="Impact" panose="020B0806030902050204" pitchFamily="34" charset="0"/>
              </a:rPr>
            </a:br>
            <a:r>
              <a:rPr lang="en-GB" sz="3200" dirty="0">
                <a:latin typeface="Impact" panose="020B0806030902050204" pitchFamily="34" charset="0"/>
              </a:rPr>
              <a:t>Taken from: </a:t>
            </a:r>
            <a:r>
              <a:rPr lang="en-GB" sz="3200" dirty="0">
                <a:latin typeface="Impact" panose="020B0806030902050204" pitchFamily="34" charset="0"/>
                <a:hlinkClick r:id="rId5"/>
              </a:rPr>
              <a:t>www.indeed.co.uk</a:t>
            </a:r>
            <a:r>
              <a:rPr lang="en-GB" sz="3200" dirty="0">
                <a:latin typeface="Impact" panose="020B0806030902050204" pitchFamily="34" charset="0"/>
              </a:rPr>
              <a:t> (03.06.20) - extract</a:t>
            </a:r>
          </a:p>
        </p:txBody>
      </p:sp>
      <p:sp>
        <p:nvSpPr>
          <p:cNvPr id="6" name="Arrow: Striped Right 5">
            <a:hlinkClick r:id="rId6" action="ppaction://hlinksldjump"/>
            <a:extLst>
              <a:ext uri="{FF2B5EF4-FFF2-40B4-BE49-F238E27FC236}">
                <a16:creationId xmlns:a16="http://schemas.microsoft.com/office/drawing/2014/main" id="{CD5E941F-B3D6-45CE-B4E6-D392BCB1C7C1}"/>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7" action="ppaction://hlinksldjump"/>
            <a:extLst>
              <a:ext uri="{FF2B5EF4-FFF2-40B4-BE49-F238E27FC236}">
                <a16:creationId xmlns:a16="http://schemas.microsoft.com/office/drawing/2014/main" id="{99FFFF80-AFAE-46D0-BC60-E95FEF9F2115}"/>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74700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0" y="235891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49"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40390" y="1748507"/>
            <a:ext cx="10515600" cy="4351338"/>
          </a:xfrm>
        </p:spPr>
        <p:txBody>
          <a:bodyPr>
            <a:noAutofit/>
          </a:bodyPr>
          <a:lstStyle/>
          <a:p>
            <a:r>
              <a:rPr lang="en-GB" sz="2000" dirty="0"/>
              <a:t>Skills can be learned – qualities are part of who you are.</a:t>
            </a:r>
          </a:p>
          <a:p>
            <a:r>
              <a:rPr lang="en-GB" sz="2000" dirty="0"/>
              <a:t>Click on each picture to find out different ways they can be developed.</a:t>
            </a:r>
          </a:p>
          <a:p>
            <a:endParaRPr lang="en-GB" sz="2000" dirty="0"/>
          </a:p>
        </p:txBody>
      </p:sp>
      <p:sp>
        <p:nvSpPr>
          <p:cNvPr id="50" name="Title 1"/>
          <p:cNvSpPr>
            <a:spLocks noGrp="1"/>
          </p:cNvSpPr>
          <p:nvPr>
            <p:ph type="title"/>
          </p:nvPr>
        </p:nvSpPr>
        <p:spPr>
          <a:xfrm>
            <a:off x="838200" y="365125"/>
            <a:ext cx="10515600" cy="1325563"/>
          </a:xfrm>
        </p:spPr>
        <p:txBody>
          <a:bodyPr>
            <a:noAutofit/>
          </a:bodyPr>
          <a:lstStyle/>
          <a:p>
            <a:r>
              <a:rPr lang="en-GB" dirty="0">
                <a:latin typeface="Impact" panose="020B0806030902050204" pitchFamily="34" charset="0"/>
              </a:rPr>
              <a:t>HOW TO DEVELOP YOUR SKILLS AND</a:t>
            </a:r>
            <a:br>
              <a:rPr lang="en-GB" dirty="0">
                <a:latin typeface="Impact" panose="020B0806030902050204" pitchFamily="34" charset="0"/>
              </a:rPr>
            </a:br>
            <a:r>
              <a:rPr lang="en-GB" dirty="0">
                <a:latin typeface="Impact" panose="020B0806030902050204" pitchFamily="34" charset="0"/>
              </a:rPr>
              <a:t>QUALITIES</a:t>
            </a:r>
          </a:p>
        </p:txBody>
      </p:sp>
      <p:pic>
        <p:nvPicPr>
          <p:cNvPr id="1026" name="Picture 2" descr="C:\Users\Barnwell1\AppData\Local\Microsoft\Windows\INetCache\IE\A0KMX417\Work-Expereince[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65476" y="2576980"/>
            <a:ext cx="2440002" cy="16171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Barnwell1\AppData\Local\Microsoft\Windows\INetCache\IE\9JY9KT07\RevengeTravelPartDeuxnewsroom.mastercard.com_[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22491" y="305266"/>
            <a:ext cx="2223299" cy="33341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bwMode="auto">
          <a:xfrm>
            <a:off x="5082438" y="4623014"/>
            <a:ext cx="2797790" cy="1573757"/>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C:\Users\Barnwell1\AppData\Local\Microsoft\Windows\INetCache\IE\A0KMX417\M&amp;BD_20101013_Student-Readers_28[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763059" y="3972064"/>
            <a:ext cx="2567098" cy="1708725"/>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Barnwell1\AppData\Local\Microsoft\Windows\INetCache\IE\9JY9KT07\kids-sports-san-diego-north-county[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4687" y="2682795"/>
            <a:ext cx="3853959" cy="168610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Users\Barnwell1\AppData\Local\Microsoft\Windows\INetCache\IE\A0KMX417\PrestonMilShow_2011_019_rdax_502x335_0[1].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95341" y="4399030"/>
            <a:ext cx="2375416" cy="15851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265476" y="2566446"/>
            <a:ext cx="2440002" cy="1617111"/>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Work experience or volunteering</a:t>
            </a:r>
          </a:p>
        </p:txBody>
      </p:sp>
      <p:sp>
        <p:nvSpPr>
          <p:cNvPr id="8" name="Rectangle 7"/>
          <p:cNvSpPr/>
          <p:nvPr/>
        </p:nvSpPr>
        <p:spPr>
          <a:xfrm>
            <a:off x="9405847" y="305266"/>
            <a:ext cx="2223299" cy="333416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Taking a GAP year after sixth form or college to travel and/or work in the UK or overseas</a:t>
            </a:r>
          </a:p>
        </p:txBody>
      </p:sp>
      <p:sp>
        <p:nvSpPr>
          <p:cNvPr id="10" name="Rectangle 9"/>
          <p:cNvSpPr/>
          <p:nvPr/>
        </p:nvSpPr>
        <p:spPr>
          <a:xfrm>
            <a:off x="4574687" y="2682794"/>
            <a:ext cx="3853959" cy="168610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Join a sports team or club</a:t>
            </a:r>
          </a:p>
        </p:txBody>
      </p:sp>
      <p:sp>
        <p:nvSpPr>
          <p:cNvPr id="11" name="Rectangle 10"/>
          <p:cNvSpPr/>
          <p:nvPr/>
        </p:nvSpPr>
        <p:spPr>
          <a:xfrm>
            <a:off x="8757321" y="3967974"/>
            <a:ext cx="2562912" cy="17060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Participating in school activities and events such as plays, concerts and enterprise challenges.</a:t>
            </a:r>
          </a:p>
        </p:txBody>
      </p:sp>
      <p:sp>
        <p:nvSpPr>
          <p:cNvPr id="12" name="Rectangle 11"/>
          <p:cNvSpPr/>
          <p:nvPr/>
        </p:nvSpPr>
        <p:spPr>
          <a:xfrm>
            <a:off x="5086624" y="4614757"/>
            <a:ext cx="2793604" cy="15820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Part-time jobs</a:t>
            </a:r>
          </a:p>
        </p:txBody>
      </p:sp>
      <p:sp>
        <p:nvSpPr>
          <p:cNvPr id="13" name="Rectangle 12"/>
          <p:cNvSpPr/>
          <p:nvPr/>
        </p:nvSpPr>
        <p:spPr>
          <a:xfrm>
            <a:off x="1870725" y="4388495"/>
            <a:ext cx="2400032" cy="160356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Join organisations such as the cadets or scouts</a:t>
            </a:r>
          </a:p>
        </p:txBody>
      </p:sp>
      <p:sp>
        <p:nvSpPr>
          <p:cNvPr id="19" name="Arrow: Striped Right 18">
            <a:hlinkClick r:id="rId12" action="ppaction://hlinksldjump"/>
            <a:extLst>
              <a:ext uri="{FF2B5EF4-FFF2-40B4-BE49-F238E27FC236}">
                <a16:creationId xmlns:a16="http://schemas.microsoft.com/office/drawing/2014/main" id="{86AEFCE5-3277-45AF-9DB0-FB93779DF850}"/>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20" name="Arrow: Left 19">
            <a:hlinkClick r:id="rId13" action="ppaction://hlinksldjump"/>
            <a:extLst>
              <a:ext uri="{FF2B5EF4-FFF2-40B4-BE49-F238E27FC236}">
                <a16:creationId xmlns:a16="http://schemas.microsoft.com/office/drawing/2014/main" id="{55D127BC-4512-4B3A-AC0A-DDCB1235D940}"/>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6441962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26"/>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nextCondLst>
                <p:cond evt="onClick" delay="0">
                  <p:tgtEl>
                    <p:spTgt spid="1026"/>
                  </p:tgtEl>
                </p:cond>
              </p:nextCondLst>
            </p:seq>
            <p:seq concurrent="1" nextAc="seek">
              <p:cTn id="8" restart="whenNotActive" fill="hold" evtFilter="cancelBubble" nodeType="interactiveSeq">
                <p:stCondLst>
                  <p:cond evt="onClick" delay="0">
                    <p:tgtEl>
                      <p:spTgt spid="1037"/>
                    </p:tgtEl>
                  </p:cond>
                </p:stCondLst>
                <p:endSync evt="end" delay="0">
                  <p:rtn val="all"/>
                </p:endSync>
                <p:childTnLst>
                  <p:par>
                    <p:cTn id="9" fill="hold">
                      <p:stCondLst>
                        <p:cond delay="0"/>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nextCondLst>
                <p:cond evt="onClick" delay="0">
                  <p:tgtEl>
                    <p:spTgt spid="1037"/>
                  </p:tgtEl>
                </p:cond>
              </p:nextCondLst>
            </p:seq>
            <p:seq concurrent="1" nextAc="seek">
              <p:cTn id="14" restart="whenNotActive" fill="hold" evtFilter="cancelBubble" nodeType="interactiveSeq">
                <p:stCondLst>
                  <p:cond evt="onClick" delay="0">
                    <p:tgtEl>
                      <p:spTgt spid="1028"/>
                    </p:tgtEl>
                  </p:cond>
                </p:stCondLst>
                <p:endSync evt="end" delay="0">
                  <p:rtn val="all"/>
                </p:endSync>
                <p:childTnLst>
                  <p:par>
                    <p:cTn id="15" fill="hold">
                      <p:stCondLst>
                        <p:cond delay="0"/>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nextCondLst>
                <p:cond evt="onClick" delay="0">
                  <p:tgtEl>
                    <p:spTgt spid="1028"/>
                  </p:tgtEl>
                </p:cond>
              </p:nextCondLst>
            </p:seq>
            <p:seq concurrent="1" nextAc="seek">
              <p:cTn id="20" restart="whenNotActive" fill="hold" evtFilter="cancelBubble" nodeType="interactiveSeq">
                <p:stCondLst>
                  <p:cond evt="onClick" delay="0">
                    <p:tgtEl>
                      <p:spTgt spid="1038"/>
                    </p:tgtEl>
                  </p:cond>
                </p:stCondLst>
                <p:endSync evt="end" delay="0">
                  <p:rtn val="all"/>
                </p:endSync>
                <p:childTnLst>
                  <p:par>
                    <p:cTn id="21" fill="hold">
                      <p:stCondLst>
                        <p:cond delay="0"/>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nextCondLst>
                <p:cond evt="onClick" delay="0">
                  <p:tgtEl>
                    <p:spTgt spid="1038"/>
                  </p:tgtEl>
                </p:cond>
              </p:nextCondLst>
            </p:seq>
            <p:seq concurrent="1" nextAc="seek">
              <p:cTn id="26" restart="whenNotActive" fill="hold" evtFilter="cancelBubble" nodeType="interactiveSeq">
                <p:stCondLst>
                  <p:cond evt="onClick" delay="0">
                    <p:tgtEl>
                      <p:spTgt spid="1030"/>
                    </p:tgtEl>
                  </p:cond>
                </p:stCondLst>
                <p:endSync evt="end" delay="0">
                  <p:rtn val="all"/>
                </p:endSync>
                <p:childTnLst>
                  <p:par>
                    <p:cTn id="27" fill="hold">
                      <p:stCondLst>
                        <p:cond delay="0"/>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childTnLst>
              </p:cTn>
              <p:nextCondLst>
                <p:cond evt="onClick" delay="0">
                  <p:tgtEl>
                    <p:spTgt spid="1030"/>
                  </p:tgtEl>
                </p:cond>
              </p:nextCondLst>
            </p:seq>
            <p:seq concurrent="1" nextAc="seek">
              <p:cTn id="32" restart="whenNotActive" fill="hold" evtFilter="cancelBubble" nodeType="interactiveSeq">
                <p:stCondLst>
                  <p:cond evt="onClick" delay="0">
                    <p:tgtEl>
                      <p:spTgt spid="1035"/>
                    </p:tgtEl>
                  </p:cond>
                </p:stCondLst>
                <p:endSync evt="end" delay="0">
                  <p:rtn val="all"/>
                </p:endSync>
                <p:childTnLst>
                  <p:par>
                    <p:cTn id="33" fill="hold">
                      <p:stCondLst>
                        <p:cond delay="0"/>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childTnLst>
              </p:cTn>
              <p:nextCondLst>
                <p:cond evt="onClick" delay="0">
                  <p:tgtEl>
                    <p:spTgt spid="1035"/>
                  </p:tgtEl>
                </p:cond>
              </p:nextCondLst>
            </p:seq>
          </p:childTnLst>
        </p:cTn>
      </p:par>
    </p:tnLst>
    <p:bldLst>
      <p:bldP spid="6" grpId="0" animBg="1"/>
      <p:bldP spid="8" grpId="0" animBg="1"/>
      <p:bldP spid="10"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Think about the industries that you are interested in working in. Which skills and qualities do you think you would need to be successful?</a:t>
            </a:r>
          </a:p>
          <a:p>
            <a:pPr marL="0" indent="0">
              <a:buNone/>
            </a:pPr>
            <a:endParaRPr lang="en-GB" sz="2200" dirty="0"/>
          </a:p>
          <a:p>
            <a:r>
              <a:rPr lang="en-GB" sz="2200" dirty="0"/>
              <a:t>Imagine you are applying for your dream job and write a short paragraph describing why you would be the perfect candidate. Remember to include which skills and qualities you could bring to the role.</a:t>
            </a:r>
          </a:p>
        </p:txBody>
      </p:sp>
      <p:sp>
        <p:nvSpPr>
          <p:cNvPr id="5" name="Title 1"/>
          <p:cNvSpPr>
            <a:spLocks noGrp="1"/>
          </p:cNvSpPr>
          <p:nvPr>
            <p:ph type="title"/>
          </p:nvPr>
        </p:nvSpPr>
        <p:spPr>
          <a:xfrm>
            <a:off x="838200" y="365125"/>
            <a:ext cx="10515600" cy="1325563"/>
          </a:xfrm>
        </p:spPr>
        <p:txBody>
          <a:bodyPr>
            <a:noAutofit/>
          </a:bodyPr>
          <a:lstStyle/>
          <a:p>
            <a:r>
              <a:rPr lang="en-GB" dirty="0">
                <a:latin typeface="Impact" panose="020B0806030902050204" pitchFamily="34" charset="0"/>
              </a:rPr>
              <a:t>REFELECTION</a:t>
            </a:r>
          </a:p>
        </p:txBody>
      </p:sp>
      <p:sp>
        <p:nvSpPr>
          <p:cNvPr id="6" name="Arrow: Striped Right 5">
            <a:hlinkClick r:id="rId5" action="ppaction://hlinksldjump"/>
            <a:extLst>
              <a:ext uri="{FF2B5EF4-FFF2-40B4-BE49-F238E27FC236}">
                <a16:creationId xmlns:a16="http://schemas.microsoft.com/office/drawing/2014/main" id="{0E0024E8-4C31-414D-A301-8592BDE9EBC4}"/>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F2D87730-337A-4ED5-AEB1-14701FDDF07B}"/>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949643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These are skills that are important for many different jobs.</a:t>
            </a:r>
          </a:p>
          <a:p>
            <a:pPr marL="0" indent="0">
              <a:buNone/>
            </a:pPr>
            <a:endParaRPr lang="en-GB" sz="2200" dirty="0"/>
          </a:p>
          <a:p>
            <a:r>
              <a:rPr lang="en-GB" sz="2200" dirty="0"/>
              <a:t>They may be learned in one industry but are equally important in another.</a:t>
            </a:r>
          </a:p>
          <a:p>
            <a:pPr marL="0" indent="0">
              <a:buNone/>
            </a:pPr>
            <a:endParaRPr lang="en-GB" sz="2200" dirty="0"/>
          </a:p>
          <a:p>
            <a:r>
              <a:rPr lang="en-GB" sz="2200" dirty="0"/>
              <a:t>When changing career path, it is important to be able to identify your transferable skills.</a:t>
            </a:r>
          </a:p>
          <a:p>
            <a:pPr marL="0" indent="0">
              <a:buNone/>
            </a:pPr>
            <a:endParaRPr lang="en-GB" sz="2200" dirty="0"/>
          </a:p>
          <a:p>
            <a:r>
              <a:rPr lang="en-GB" sz="2200" dirty="0"/>
              <a:t>When making decisions about your future learning and careers remember that you will be learning and developing transferable skills. You do not need to be tied to working in one industry for your whole career.</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TRANSFERABLE SKILLS</a:t>
            </a:r>
          </a:p>
        </p:txBody>
      </p:sp>
      <p:sp>
        <p:nvSpPr>
          <p:cNvPr id="6" name="Arrow: Striped Right 5">
            <a:hlinkClick r:id="rId5" action="ppaction://hlinksldjump"/>
            <a:extLst>
              <a:ext uri="{FF2B5EF4-FFF2-40B4-BE49-F238E27FC236}">
                <a16:creationId xmlns:a16="http://schemas.microsoft.com/office/drawing/2014/main" id="{F3276BFC-870F-4A7F-B952-B1EF14DA01F1}"/>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E6D79C2E-5B1A-44EE-A4AA-220F305C4F2E}"/>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686944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Emily studied a degree in the History of Art.</a:t>
            </a:r>
          </a:p>
          <a:p>
            <a:r>
              <a:rPr lang="en-GB" sz="2200" dirty="0"/>
              <a:t>She gained and developed many valuable skills including research, reasoning, communication and listening.</a:t>
            </a:r>
          </a:p>
          <a:p>
            <a:r>
              <a:rPr lang="en-GB" sz="2200" dirty="0"/>
              <a:t>She has </a:t>
            </a:r>
            <a:r>
              <a:rPr lang="en-GB" sz="2200" b="1" dirty="0"/>
              <a:t>NEVER</a:t>
            </a:r>
            <a:r>
              <a:rPr lang="en-GB" sz="2200" dirty="0"/>
              <a:t> worked in the art industry but those transferable skills have enabled her to gain employment in a range of jobs including:</a:t>
            </a:r>
          </a:p>
          <a:p>
            <a:pPr lvl="1"/>
            <a:r>
              <a:rPr lang="en-GB" sz="2200" dirty="0"/>
              <a:t>Wine seller – research, communication &amp; listening</a:t>
            </a:r>
          </a:p>
          <a:p>
            <a:pPr lvl="1"/>
            <a:r>
              <a:rPr lang="en-GB" sz="2200" dirty="0"/>
              <a:t>Personal Account Manager – communication, listening &amp; reasoning</a:t>
            </a:r>
          </a:p>
          <a:p>
            <a:pPr lvl="1"/>
            <a:r>
              <a:rPr lang="en-GB" sz="2200" dirty="0"/>
              <a:t>Credit Controller – research, communication, listening &amp; reasoning</a:t>
            </a:r>
          </a:p>
          <a:p>
            <a:pPr lvl="1"/>
            <a:r>
              <a:rPr lang="en-GB" sz="2200" dirty="0"/>
              <a:t>Examinations Officer – </a:t>
            </a:r>
            <a:r>
              <a:rPr lang="en-GB" sz="2200"/>
              <a:t>research, communication </a:t>
            </a:r>
            <a:r>
              <a:rPr lang="en-GB" sz="2200" dirty="0"/>
              <a:t>&amp; listening</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EXAMPLE</a:t>
            </a:r>
          </a:p>
        </p:txBody>
      </p:sp>
      <p:sp>
        <p:nvSpPr>
          <p:cNvPr id="6" name="Arrow: Striped Right 5">
            <a:hlinkClick r:id="rId5" action="ppaction://hlinksldjump"/>
            <a:extLst>
              <a:ext uri="{FF2B5EF4-FFF2-40B4-BE49-F238E27FC236}">
                <a16:creationId xmlns:a16="http://schemas.microsoft.com/office/drawing/2014/main" id="{80E0D916-47D9-4B11-B849-8D4FCBF9DB9E}"/>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0B6AA8B8-D6A8-4F2A-9FE5-17A07E8E5A00}"/>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156147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Research the career journey of one of your relatives or friends.</a:t>
            </a:r>
          </a:p>
          <a:p>
            <a:pPr marL="0" indent="0">
              <a:buNone/>
            </a:pPr>
            <a:endParaRPr lang="en-GB" sz="2200" dirty="0"/>
          </a:p>
          <a:p>
            <a:pPr lvl="1"/>
            <a:r>
              <a:rPr lang="en-GB" sz="2200" dirty="0"/>
              <a:t>When they were 16 what was their dream job?</a:t>
            </a:r>
          </a:p>
          <a:p>
            <a:pPr lvl="1"/>
            <a:r>
              <a:rPr lang="en-GB" sz="2200" dirty="0"/>
              <a:t>What subjects did they study?</a:t>
            </a:r>
          </a:p>
          <a:p>
            <a:pPr lvl="1"/>
            <a:r>
              <a:rPr lang="en-GB" sz="2200" dirty="0"/>
              <a:t>What skills did they learn through their studies?</a:t>
            </a:r>
          </a:p>
          <a:p>
            <a:pPr lvl="1"/>
            <a:r>
              <a:rPr lang="en-GB" sz="2200" dirty="0"/>
              <a:t>Did they get a job that was directly linked to their qualifications?</a:t>
            </a:r>
          </a:p>
          <a:p>
            <a:pPr lvl="1"/>
            <a:r>
              <a:rPr lang="en-GB" sz="2200" dirty="0"/>
              <a:t>Have they ever changed careers?</a:t>
            </a:r>
          </a:p>
          <a:p>
            <a:pPr lvl="1"/>
            <a:r>
              <a:rPr lang="en-GB" sz="2200" dirty="0"/>
              <a:t>Which skills do they have that are transferable?</a:t>
            </a:r>
          </a:p>
          <a:p>
            <a:pPr lvl="1"/>
            <a:r>
              <a:rPr lang="en-GB" sz="2200" dirty="0"/>
              <a:t>Have they ever done further training or courses since leaving school?</a:t>
            </a:r>
          </a:p>
          <a:p>
            <a:endParaRPr lang="en-GB"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ACTIVITY</a:t>
            </a:r>
          </a:p>
        </p:txBody>
      </p:sp>
      <p:sp>
        <p:nvSpPr>
          <p:cNvPr id="6" name="Arrow: Striped Right 5">
            <a:hlinkClick r:id="rId5" action="ppaction://hlinksldjump"/>
            <a:extLst>
              <a:ext uri="{FF2B5EF4-FFF2-40B4-BE49-F238E27FC236}">
                <a16:creationId xmlns:a16="http://schemas.microsoft.com/office/drawing/2014/main" id="{05E0A2E9-799A-47BA-A738-EE9986D3A92D}"/>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7396F7EF-8985-4C21-8DDA-72707DE4726F}"/>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433865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b="1" dirty="0"/>
              <a:t>Skill</a:t>
            </a:r>
            <a:r>
              <a:rPr lang="en-GB" sz="2200" dirty="0"/>
              <a:t> – the ability to perform a task or action to a high standard.</a:t>
            </a:r>
          </a:p>
          <a:p>
            <a:r>
              <a:rPr lang="en-GB" sz="2200" b="1" dirty="0"/>
              <a:t>Quality</a:t>
            </a:r>
            <a:r>
              <a:rPr lang="en-GB" sz="2200" dirty="0"/>
              <a:t> – a characteristic of an individual.</a:t>
            </a:r>
          </a:p>
          <a:p>
            <a:r>
              <a:rPr lang="en-GB" sz="2200" b="1" dirty="0"/>
              <a:t>Degree</a:t>
            </a:r>
            <a:r>
              <a:rPr lang="en-GB" sz="2200" dirty="0"/>
              <a:t> – qualification gained at a university.</a:t>
            </a:r>
          </a:p>
          <a:p>
            <a:r>
              <a:rPr lang="en-GB" sz="2200" b="1" dirty="0"/>
              <a:t>Person specification </a:t>
            </a:r>
            <a:r>
              <a:rPr lang="en-GB" sz="2200" dirty="0"/>
              <a:t>– often included in job advertisements, they detail the type of person the employer is looking for to fulfil a specific role.</a:t>
            </a:r>
          </a:p>
          <a:p>
            <a:r>
              <a:rPr lang="en-GB" sz="2200" b="1" dirty="0"/>
              <a:t>Transferable skills </a:t>
            </a:r>
            <a:r>
              <a:rPr lang="en-GB" sz="2200" dirty="0"/>
              <a:t>– skills that can be transferred between different jobs irrespective of the industry (e.g. problem solving).</a:t>
            </a:r>
          </a:p>
          <a:p>
            <a:endParaRPr lang="en-GB"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KEY WORDS</a:t>
            </a:r>
          </a:p>
        </p:txBody>
      </p:sp>
      <p:sp>
        <p:nvSpPr>
          <p:cNvPr id="6" name="Rectangle 5">
            <a:extLst>
              <a:ext uri="{FF2B5EF4-FFF2-40B4-BE49-F238E27FC236}">
                <a16:creationId xmlns:a16="http://schemas.microsoft.com/office/drawing/2014/main" id="{A7C483BF-7C65-4F37-AD2E-788AD28C801A}"/>
              </a:ext>
            </a:extLst>
          </p:cNvPr>
          <p:cNvSpPr/>
          <p:nvPr/>
        </p:nvSpPr>
        <p:spPr>
          <a:xfrm>
            <a:off x="10476564" y="6130025"/>
            <a:ext cx="941707" cy="229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END</a:t>
            </a:r>
          </a:p>
        </p:txBody>
      </p:sp>
      <p:sp>
        <p:nvSpPr>
          <p:cNvPr id="8" name="Arrow: Left 7">
            <a:hlinkClick r:id="rId5" action="ppaction://hlinksldjump"/>
            <a:extLst>
              <a:ext uri="{FF2B5EF4-FFF2-40B4-BE49-F238E27FC236}">
                <a16:creationId xmlns:a16="http://schemas.microsoft.com/office/drawing/2014/main" id="{4ADA3E0D-6992-40CB-B816-A7512E825EEC}"/>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42516241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2817</TotalTime>
  <Words>1343</Words>
  <Application>Microsoft Office PowerPoint</Application>
  <PresentationFormat>Widescreen</PresentationFormat>
  <Paragraphs>176</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Impact</vt:lpstr>
      <vt:lpstr>Office Theme</vt:lpstr>
      <vt:lpstr>PowerPoint Presentation</vt:lpstr>
      <vt:lpstr>WELCOME TO FUTURES 2020</vt:lpstr>
      <vt:lpstr>SKILLS &amp; QUALITIES – WHAT’S THE DIFFERENCE?</vt:lpstr>
      <vt:lpstr>TASK</vt:lpstr>
      <vt:lpstr>HOW DID YOU DO?</vt:lpstr>
      <vt:lpstr>IDENTIFYING YOUR OWN SKILLS AND QUALITIES</vt:lpstr>
      <vt:lpstr>HOW DO I KNOW WHICH SKILLS/QUALITIES ARE NEEDED FOR A JOB?</vt:lpstr>
      <vt:lpstr>Job Advertisement: Café Assistant Taken from: www.indeed.co.uk (03.06.20) - extract</vt:lpstr>
      <vt:lpstr>Job Advertisement: Support Workers Taken from: www.indeed.co.uk (03.06.20) - extract</vt:lpstr>
      <vt:lpstr>Job Advertisement: Graduate Customer Service and Accounts Administrator Taken from: www.indeed.co.uk (03.06.20) - extract</vt:lpstr>
      <vt:lpstr>Job Advertisement: General Builder/Labourer Taken from: www.indeed.co.uk (03.06.20) - extract</vt:lpstr>
      <vt:lpstr>Job Advertisement: Senior Lab Technician Taken from: www.indeed.co.uk (03.06.20) - extract</vt:lpstr>
      <vt:lpstr>HOW TO DEVELOP YOUR SKILLS AND QUALITIES</vt:lpstr>
      <vt:lpstr>REFELECTION</vt:lpstr>
      <vt:lpstr>TRANSFERABLE SKILLS</vt:lpstr>
      <vt:lpstr>EXAMPLE</vt:lpstr>
      <vt:lpstr>ACTIVITY</vt:lpstr>
      <vt:lpstr>KEY WORDS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Barnwell</dc:creator>
  <cp:lastModifiedBy>S Barnwell</cp:lastModifiedBy>
  <cp:revision>68</cp:revision>
  <dcterms:created xsi:type="dcterms:W3CDTF">2020-05-22T12:53:02Z</dcterms:created>
  <dcterms:modified xsi:type="dcterms:W3CDTF">2020-06-29T13:05:51Z</dcterms:modified>
</cp:coreProperties>
</file>