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7" r:id="rId2"/>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853" autoAdjust="0"/>
    <p:restoredTop sz="94660"/>
  </p:normalViewPr>
  <p:slideViewPr>
    <p:cSldViewPr>
      <p:cViewPr varScale="1">
        <p:scale>
          <a:sx n="114" d="100"/>
          <a:sy n="114" d="100"/>
        </p:scale>
        <p:origin x="1584" y="114"/>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69DFADF-E47B-4680-A55D-77D9BA1C008D}" type="datetimeFigureOut">
              <a:rPr lang="en-GB" smtClean="0"/>
              <a:t>09/06/2020</a:t>
            </a:fld>
            <a:endParaRPr lang="en-GB"/>
          </a:p>
        </p:txBody>
      </p:sp>
      <p:sp>
        <p:nvSpPr>
          <p:cNvPr id="4" name="Slide Image Placeholder 3"/>
          <p:cNvSpPr>
            <a:spLocks noGrp="1" noRot="1" noChangeAspect="1"/>
          </p:cNvSpPr>
          <p:nvPr>
            <p:ph type="sldImg" idx="2"/>
          </p:nvPr>
        </p:nvSpPr>
        <p:spPr>
          <a:xfrm>
            <a:off x="952500" y="685800"/>
            <a:ext cx="4953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862FEC9-FA88-4356-BAD4-9CA698613C76}" type="slidenum">
              <a:rPr lang="en-GB" smtClean="0"/>
              <a:t>‹#›</a:t>
            </a:fld>
            <a:endParaRPr lang="en-GB"/>
          </a:p>
        </p:txBody>
      </p:sp>
    </p:spTree>
    <p:extLst>
      <p:ext uri="{BB962C8B-B14F-4D97-AF65-F5344CB8AC3E}">
        <p14:creationId xmlns:p14="http://schemas.microsoft.com/office/powerpoint/2010/main" val="39150492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862FEC9-FA88-4356-BAD4-9CA698613C76}" type="slidenum">
              <a:rPr lang="en-GB" smtClean="0"/>
              <a:t>1</a:t>
            </a:fld>
            <a:endParaRPr lang="en-GB"/>
          </a:p>
        </p:txBody>
      </p:sp>
    </p:spTree>
    <p:extLst>
      <p:ext uri="{BB962C8B-B14F-4D97-AF65-F5344CB8AC3E}">
        <p14:creationId xmlns:p14="http://schemas.microsoft.com/office/powerpoint/2010/main" val="24422457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7"/>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2AA483D-48F1-4002-887B-66D539C21F93}"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FFC462-4299-42D6-8F8F-B3A5DE6C3B5C}" type="slidenum">
              <a:rPr lang="en-GB" smtClean="0"/>
              <a:t>‹#›</a:t>
            </a:fld>
            <a:endParaRPr lang="en-GB"/>
          </a:p>
        </p:txBody>
      </p:sp>
    </p:spTree>
    <p:extLst>
      <p:ext uri="{BB962C8B-B14F-4D97-AF65-F5344CB8AC3E}">
        <p14:creationId xmlns:p14="http://schemas.microsoft.com/office/powerpoint/2010/main" val="19992594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AA483D-48F1-4002-887B-66D539C21F93}"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FFC462-4299-42D6-8F8F-B3A5DE6C3B5C}" type="slidenum">
              <a:rPr lang="en-GB" smtClean="0"/>
              <a:t>‹#›</a:t>
            </a:fld>
            <a:endParaRPr lang="en-GB"/>
          </a:p>
        </p:txBody>
      </p:sp>
    </p:spTree>
    <p:extLst>
      <p:ext uri="{BB962C8B-B14F-4D97-AF65-F5344CB8AC3E}">
        <p14:creationId xmlns:p14="http://schemas.microsoft.com/office/powerpoint/2010/main" val="3763211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5"/>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AA483D-48F1-4002-887B-66D539C21F93}"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FFC462-4299-42D6-8F8F-B3A5DE6C3B5C}" type="slidenum">
              <a:rPr lang="en-GB" smtClean="0"/>
              <a:t>‹#›</a:t>
            </a:fld>
            <a:endParaRPr lang="en-GB"/>
          </a:p>
        </p:txBody>
      </p:sp>
    </p:spTree>
    <p:extLst>
      <p:ext uri="{BB962C8B-B14F-4D97-AF65-F5344CB8AC3E}">
        <p14:creationId xmlns:p14="http://schemas.microsoft.com/office/powerpoint/2010/main" val="28800540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2AA483D-48F1-4002-887B-66D539C21F93}" type="datetimeFigureOut">
              <a:rPr lang="en-GB" smtClean="0"/>
              <a:t>09/06/2020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FFC462-4299-42D6-8F8F-B3A5DE6C3B5C}" type="slidenum">
              <a:rPr lang="en-GB" smtClean="0"/>
              <a:t>‹#›</a:t>
            </a:fld>
            <a:endParaRPr lang="en-GB"/>
          </a:p>
        </p:txBody>
      </p:sp>
    </p:spTree>
    <p:extLst>
      <p:ext uri="{BB962C8B-B14F-4D97-AF65-F5344CB8AC3E}">
        <p14:creationId xmlns:p14="http://schemas.microsoft.com/office/powerpoint/2010/main" val="13091175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2"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2"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3" y="1535113"/>
            <a:ext cx="437858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3" y="2174875"/>
            <a:ext cx="437858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2AA483D-48F1-4002-887B-66D539C21F93}" type="datetimeFigureOut">
              <a:rPr lang="en-GB" smtClean="0"/>
              <a:t>09/06/2020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CFFC462-4299-42D6-8F8F-B3A5DE6C3B5C}" type="slidenum">
              <a:rPr lang="en-GB" smtClean="0"/>
              <a:t>‹#›</a:t>
            </a:fld>
            <a:endParaRPr lang="en-GB"/>
          </a:p>
        </p:txBody>
      </p:sp>
    </p:spTree>
    <p:extLst>
      <p:ext uri="{BB962C8B-B14F-4D97-AF65-F5344CB8AC3E}">
        <p14:creationId xmlns:p14="http://schemas.microsoft.com/office/powerpoint/2010/main" val="3039763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2AA483D-48F1-4002-887B-66D539C21F93}" type="datetimeFigureOut">
              <a:rPr lang="en-GB" smtClean="0"/>
              <a:t>09/06/2020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CFFC462-4299-42D6-8F8F-B3A5DE6C3B5C}" type="slidenum">
              <a:rPr lang="en-GB" smtClean="0"/>
              <a:t>‹#›</a:t>
            </a:fld>
            <a:endParaRPr lang="en-GB"/>
          </a:p>
        </p:txBody>
      </p:sp>
    </p:spTree>
    <p:extLst>
      <p:ext uri="{BB962C8B-B14F-4D97-AF65-F5344CB8AC3E}">
        <p14:creationId xmlns:p14="http://schemas.microsoft.com/office/powerpoint/2010/main" val="41613346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AA483D-48F1-4002-887B-66D539C21F93}" type="datetimeFigureOut">
              <a:rPr lang="en-GB" smtClean="0"/>
              <a:t>09/06/2020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CFFC462-4299-42D6-8F8F-B3A5DE6C3B5C}" type="slidenum">
              <a:rPr lang="en-GB" smtClean="0"/>
              <a:t>‹#›</a:t>
            </a:fld>
            <a:endParaRPr lang="en-GB"/>
          </a:p>
        </p:txBody>
      </p:sp>
    </p:spTree>
    <p:extLst>
      <p:ext uri="{BB962C8B-B14F-4D97-AF65-F5344CB8AC3E}">
        <p14:creationId xmlns:p14="http://schemas.microsoft.com/office/powerpoint/2010/main" val="3050626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2"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2" y="273052"/>
            <a:ext cx="553773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2"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2AA483D-48F1-4002-887B-66D539C21F93}" type="datetimeFigureOut">
              <a:rPr lang="en-GB" smtClean="0"/>
              <a:t>09/06/2020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FFC462-4299-42D6-8F8F-B3A5DE6C3B5C}" type="slidenum">
              <a:rPr lang="en-GB" smtClean="0"/>
              <a:t>‹#›</a:t>
            </a:fld>
            <a:endParaRPr lang="en-GB"/>
          </a:p>
        </p:txBody>
      </p:sp>
    </p:spTree>
    <p:extLst>
      <p:ext uri="{BB962C8B-B14F-4D97-AF65-F5344CB8AC3E}">
        <p14:creationId xmlns:p14="http://schemas.microsoft.com/office/powerpoint/2010/main" val="19481391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2AA483D-48F1-4002-887B-66D539C21F93}" type="datetimeFigureOut">
              <a:rPr lang="en-GB" smtClean="0"/>
              <a:t>09/06/2020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FFC462-4299-42D6-8F8F-B3A5DE6C3B5C}" type="slidenum">
              <a:rPr lang="en-GB" smtClean="0"/>
              <a:t>‹#›</a:t>
            </a:fld>
            <a:endParaRPr lang="en-GB"/>
          </a:p>
        </p:txBody>
      </p:sp>
    </p:spTree>
    <p:extLst>
      <p:ext uri="{BB962C8B-B14F-4D97-AF65-F5344CB8AC3E}">
        <p14:creationId xmlns:p14="http://schemas.microsoft.com/office/powerpoint/2010/main" val="264115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AA483D-48F1-4002-887B-66D539C21F93}"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FFC462-4299-42D6-8F8F-B3A5DE6C3B5C}" type="slidenum">
              <a:rPr lang="en-GB" smtClean="0"/>
              <a:t>‹#›</a:t>
            </a:fld>
            <a:endParaRPr lang="en-GB"/>
          </a:p>
        </p:txBody>
      </p:sp>
    </p:spTree>
    <p:extLst>
      <p:ext uri="{BB962C8B-B14F-4D97-AF65-F5344CB8AC3E}">
        <p14:creationId xmlns:p14="http://schemas.microsoft.com/office/powerpoint/2010/main" val="2509462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40"/>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40"/>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AA483D-48F1-4002-887B-66D539C21F93}"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FFC462-4299-42D6-8F8F-B3A5DE6C3B5C}" type="slidenum">
              <a:rPr lang="en-GB" smtClean="0"/>
              <a:t>‹#›</a:t>
            </a:fld>
            <a:endParaRPr lang="en-GB"/>
          </a:p>
        </p:txBody>
      </p:sp>
    </p:spTree>
    <p:extLst>
      <p:ext uri="{BB962C8B-B14F-4D97-AF65-F5344CB8AC3E}">
        <p14:creationId xmlns:p14="http://schemas.microsoft.com/office/powerpoint/2010/main" val="2671403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2"/>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AA483D-48F1-4002-887B-66D539C21F93}" type="datetimeFigureOut">
              <a:rPr lang="en-GB" smtClean="0"/>
              <a:t>09/06/2020</a:t>
            </a:fld>
            <a:endParaRPr lang="en-GB"/>
          </a:p>
        </p:txBody>
      </p:sp>
      <p:sp>
        <p:nvSpPr>
          <p:cNvPr id="5" name="Footer Placeholder 4"/>
          <p:cNvSpPr>
            <a:spLocks noGrp="1"/>
          </p:cNvSpPr>
          <p:nvPr>
            <p:ph type="ftr" sz="quarter" idx="3"/>
          </p:nvPr>
        </p:nvSpPr>
        <p:spPr>
          <a:xfrm>
            <a:off x="3384550" y="6356352"/>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2"/>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FFC462-4299-42D6-8F8F-B3A5DE6C3B5C}" type="slidenum">
              <a:rPr lang="en-GB" smtClean="0"/>
              <a:t>‹#›</a:t>
            </a:fld>
            <a:endParaRPr lang="en-GB"/>
          </a:p>
        </p:txBody>
      </p:sp>
    </p:spTree>
    <p:extLst>
      <p:ext uri="{BB962C8B-B14F-4D97-AF65-F5344CB8AC3E}">
        <p14:creationId xmlns:p14="http://schemas.microsoft.com/office/powerpoint/2010/main" val="26408306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www.eattheseasons.co.uk/" TargetMode="External"/><Relationship Id="rId7" Type="http://schemas.microsoft.com/office/2007/relationships/hdphoto" Target="../media/hdphoto1.wdp"/><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hyperlink" Target="http://www.google.co.uk/url?q=http://www.clipartbest.com/cartoon-chili-pepper&amp;sa=U&amp;ei=Co26U7KJKsPO0AWMloDYDQ&amp;ved=0CDwQ9QEwEziMAQ&amp;usg=AFQjCNEZjXkoZY_nR2H7Gs3inPV5CU9f9w" TargetMode="External"/><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996631274"/>
              </p:ext>
            </p:extLst>
          </p:nvPr>
        </p:nvGraphicFramePr>
        <p:xfrm>
          <a:off x="56457" y="889603"/>
          <a:ext cx="2042094" cy="3670155"/>
        </p:xfrm>
        <a:graphic>
          <a:graphicData uri="http://schemas.openxmlformats.org/drawingml/2006/table">
            <a:tbl>
              <a:tblPr firstRow="1" bandRow="1">
                <a:tableStyleId>{17292A2E-F333-43FB-9621-5CBBE7FDCDCB}</a:tableStyleId>
              </a:tblPr>
              <a:tblGrid>
                <a:gridCol w="2042094">
                  <a:extLst>
                    <a:ext uri="{9D8B030D-6E8A-4147-A177-3AD203B41FA5}">
                      <a16:colId xmlns:a16="http://schemas.microsoft.com/office/drawing/2014/main" val="20000"/>
                    </a:ext>
                  </a:extLst>
                </a:gridCol>
              </a:tblGrid>
              <a:tr h="271243">
                <a:tc>
                  <a:txBody>
                    <a:bodyPr/>
                    <a:lstStyle/>
                    <a:p>
                      <a:pPr algn="ctr"/>
                      <a:r>
                        <a:rPr lang="en-GB" sz="1100" dirty="0"/>
                        <a:t>Starters</a:t>
                      </a:r>
                    </a:p>
                  </a:txBody>
                  <a:tcPr marL="91441" marR="91441"/>
                </a:tc>
                <a:extLst>
                  <a:ext uri="{0D108BD9-81ED-4DB2-BD59-A6C34878D82A}">
                    <a16:rowId xmlns:a16="http://schemas.microsoft.com/office/drawing/2014/main" val="10000"/>
                  </a:ext>
                </a:extLst>
              </a:tr>
              <a:tr h="1548074">
                <a:tc>
                  <a:txBody>
                    <a:bodyPr/>
                    <a:lstStyle/>
                    <a:p>
                      <a:pPr marL="228600" marR="0" indent="-2286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dirty="0"/>
                        <a:t>Keep a food diary</a:t>
                      </a:r>
                      <a:r>
                        <a:rPr lang="en-GB" sz="1100" baseline="0" dirty="0"/>
                        <a:t> to record what you eat in one day. Discuss how well balanced your diet is, making clear links to the Eatwell Plate. Then suggest </a:t>
                      </a:r>
                      <a:r>
                        <a:rPr lang="en-GB" sz="1100" u="sng" baseline="0" dirty="0"/>
                        <a:t>3</a:t>
                      </a:r>
                      <a:r>
                        <a:rPr lang="en-GB" sz="1100" baseline="0" dirty="0"/>
                        <a:t> ways you could make your diet healthier.</a:t>
                      </a:r>
                    </a:p>
                  </a:txBody>
                  <a:tcPr marL="91441" marR="91441"/>
                </a:tc>
                <a:extLst>
                  <a:ext uri="{0D108BD9-81ED-4DB2-BD59-A6C34878D82A}">
                    <a16:rowId xmlns:a16="http://schemas.microsoft.com/office/drawing/2014/main" val="10001"/>
                  </a:ext>
                </a:extLst>
              </a:tr>
              <a:tr h="1850838">
                <a:tc>
                  <a:txBody>
                    <a:bodyPr/>
                    <a:lstStyle/>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dirty="0"/>
                        <a:t>Keep a food diary to record what you eat over </a:t>
                      </a:r>
                      <a:r>
                        <a:rPr lang="en-GB" sz="1100" u="sng" dirty="0"/>
                        <a:t>2</a:t>
                      </a:r>
                      <a:r>
                        <a:rPr lang="en-GB" sz="1100" baseline="0" dirty="0"/>
                        <a:t> </a:t>
                      </a:r>
                      <a:r>
                        <a:rPr lang="en-GB" sz="1100" dirty="0"/>
                        <a:t>days. Discuss </a:t>
                      </a:r>
                      <a:r>
                        <a:rPr lang="en-GB" sz="1100" baseline="0" dirty="0"/>
                        <a:t>what you have eaten in relation to the Eatwell Plate, comparing the two days. Then, w</a:t>
                      </a:r>
                      <a:r>
                        <a:rPr lang="en-GB" sz="1100" dirty="0"/>
                        <a:t>rite a</a:t>
                      </a:r>
                      <a:r>
                        <a:rPr lang="en-GB" sz="1100" baseline="0" dirty="0"/>
                        <a:t> one-day</a:t>
                      </a:r>
                      <a:r>
                        <a:rPr lang="en-GB" sz="1100" dirty="0"/>
                        <a:t> meal plan that you could follow to make your</a:t>
                      </a:r>
                      <a:r>
                        <a:rPr lang="en-GB" sz="1100" baseline="0" dirty="0"/>
                        <a:t> diet healthier, explaining your food choices.</a:t>
                      </a:r>
                    </a:p>
                  </a:txBody>
                  <a:tcPr marL="91441" marR="91441"/>
                </a:tc>
                <a:extLst>
                  <a:ext uri="{0D108BD9-81ED-4DB2-BD59-A6C34878D82A}">
                    <a16:rowId xmlns:a16="http://schemas.microsoft.com/office/drawing/2014/main" val="10002"/>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4250177562"/>
              </p:ext>
            </p:extLst>
          </p:nvPr>
        </p:nvGraphicFramePr>
        <p:xfrm>
          <a:off x="7329264" y="4653136"/>
          <a:ext cx="2520280" cy="1728192"/>
        </p:xfrm>
        <a:graphic>
          <a:graphicData uri="http://schemas.openxmlformats.org/drawingml/2006/table">
            <a:tbl>
              <a:tblPr firstRow="1" bandRow="1">
                <a:tableStyleId>{17292A2E-F333-43FB-9621-5CBBE7FDCDCB}</a:tableStyleId>
              </a:tblPr>
              <a:tblGrid>
                <a:gridCol w="2520280">
                  <a:extLst>
                    <a:ext uri="{9D8B030D-6E8A-4147-A177-3AD203B41FA5}">
                      <a16:colId xmlns:a16="http://schemas.microsoft.com/office/drawing/2014/main" val="20000"/>
                    </a:ext>
                  </a:extLst>
                </a:gridCol>
              </a:tblGrid>
              <a:tr h="262315">
                <a:tc>
                  <a:txBody>
                    <a:bodyPr/>
                    <a:lstStyle/>
                    <a:p>
                      <a:pPr algn="ctr"/>
                      <a:r>
                        <a:rPr lang="en-GB" sz="1100" dirty="0"/>
                        <a:t>Side Orders – fancy something extra?</a:t>
                      </a:r>
                    </a:p>
                  </a:txBody>
                  <a:tcPr marL="91441" marR="91441"/>
                </a:tc>
                <a:extLst>
                  <a:ext uri="{0D108BD9-81ED-4DB2-BD59-A6C34878D82A}">
                    <a16:rowId xmlns:a16="http://schemas.microsoft.com/office/drawing/2014/main" val="10000"/>
                  </a:ext>
                </a:extLst>
              </a:tr>
              <a:tr h="432048">
                <a:tc>
                  <a:txBody>
                    <a:bodyPr/>
                    <a:lstStyle/>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dirty="0"/>
                        <a:t>Design a starter activity for one of the lessons you have completed</a:t>
                      </a:r>
                      <a:r>
                        <a:rPr lang="en-GB" sz="1100" baseline="0" dirty="0"/>
                        <a:t> so far.</a:t>
                      </a:r>
                      <a:endParaRPr lang="en-GB" sz="1100" dirty="0"/>
                    </a:p>
                  </a:txBody>
                  <a:tcPr marL="91441" marR="91441"/>
                </a:tc>
                <a:extLst>
                  <a:ext uri="{0D108BD9-81ED-4DB2-BD59-A6C34878D82A}">
                    <a16:rowId xmlns:a16="http://schemas.microsoft.com/office/drawing/2014/main" val="10001"/>
                  </a:ext>
                </a:extLst>
              </a:tr>
              <a:tr h="432048">
                <a:tc>
                  <a:txBody>
                    <a:bodyPr/>
                    <a:lstStyle/>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dirty="0"/>
                        <a:t>Create a game that could be played at the end of a lesson as a plenary</a:t>
                      </a:r>
                      <a:r>
                        <a:rPr lang="en-GB" sz="1100" baseline="0" dirty="0"/>
                        <a:t>.</a:t>
                      </a:r>
                      <a:endParaRPr lang="en-GB" sz="1100" dirty="0"/>
                    </a:p>
                  </a:txBody>
                  <a:tcPr marL="91441" marR="91441"/>
                </a:tc>
                <a:extLst>
                  <a:ext uri="{0D108BD9-81ED-4DB2-BD59-A6C34878D82A}">
                    <a16:rowId xmlns:a16="http://schemas.microsoft.com/office/drawing/2014/main" val="10002"/>
                  </a:ext>
                </a:extLst>
              </a:tr>
              <a:tr h="601781">
                <a:tc>
                  <a:txBody>
                    <a:bodyPr/>
                    <a:lstStyle/>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dirty="0"/>
                        <a:t>Write</a:t>
                      </a:r>
                      <a:r>
                        <a:rPr lang="en-GB" sz="1100" baseline="0" dirty="0"/>
                        <a:t> a profile for a chef you are interested in. Explain who they are and what they are known for.</a:t>
                      </a:r>
                      <a:endParaRPr lang="en-GB" sz="1100" dirty="0"/>
                    </a:p>
                  </a:txBody>
                  <a:tcPr marL="91441" marR="91441"/>
                </a:tc>
                <a:extLst>
                  <a:ext uri="{0D108BD9-81ED-4DB2-BD59-A6C34878D82A}">
                    <a16:rowId xmlns:a16="http://schemas.microsoft.com/office/drawing/2014/main" val="10003"/>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646256330"/>
              </p:ext>
            </p:extLst>
          </p:nvPr>
        </p:nvGraphicFramePr>
        <p:xfrm>
          <a:off x="2144688" y="889602"/>
          <a:ext cx="5112568" cy="5929619"/>
        </p:xfrm>
        <a:graphic>
          <a:graphicData uri="http://schemas.openxmlformats.org/drawingml/2006/table">
            <a:tbl>
              <a:tblPr firstRow="1" bandRow="1">
                <a:tableStyleId>{17292A2E-F333-43FB-9621-5CBBE7FDCDCB}</a:tableStyleId>
              </a:tblPr>
              <a:tblGrid>
                <a:gridCol w="1507552">
                  <a:extLst>
                    <a:ext uri="{9D8B030D-6E8A-4147-A177-3AD203B41FA5}">
                      <a16:colId xmlns:a16="http://schemas.microsoft.com/office/drawing/2014/main" val="20000"/>
                    </a:ext>
                  </a:extLst>
                </a:gridCol>
                <a:gridCol w="1638644">
                  <a:extLst>
                    <a:ext uri="{9D8B030D-6E8A-4147-A177-3AD203B41FA5}">
                      <a16:colId xmlns:a16="http://schemas.microsoft.com/office/drawing/2014/main" val="20001"/>
                    </a:ext>
                  </a:extLst>
                </a:gridCol>
                <a:gridCol w="1966372">
                  <a:extLst>
                    <a:ext uri="{9D8B030D-6E8A-4147-A177-3AD203B41FA5}">
                      <a16:colId xmlns:a16="http://schemas.microsoft.com/office/drawing/2014/main" val="20002"/>
                    </a:ext>
                  </a:extLst>
                </a:gridCol>
              </a:tblGrid>
              <a:tr h="262125">
                <a:tc gridSpan="3">
                  <a:txBody>
                    <a:bodyPr/>
                    <a:lstStyle/>
                    <a:p>
                      <a:pPr algn="ctr">
                        <a:spcBef>
                          <a:spcPts val="0"/>
                        </a:spcBef>
                        <a:spcAft>
                          <a:spcPts val="0"/>
                        </a:spcAft>
                      </a:pPr>
                      <a:r>
                        <a:rPr lang="en-GB" sz="1100" dirty="0"/>
                        <a:t>Mains</a:t>
                      </a:r>
                      <a:endParaRPr lang="en-GB" sz="1100" b="1" dirty="0"/>
                    </a:p>
                  </a:txBody>
                  <a:tcPr marL="91441" marR="91441"/>
                </a:tc>
                <a:tc hMerge="1">
                  <a:txBody>
                    <a:bodyPr/>
                    <a:lstStyle/>
                    <a:p>
                      <a:endParaRPr lang="en-GB" sz="1100" dirty="0"/>
                    </a:p>
                  </a:txBody>
                  <a:tcPr marL="91441" marR="91441"/>
                </a:tc>
                <a:tc hMerge="1">
                  <a:txBody>
                    <a:bodyPr/>
                    <a:lstStyle/>
                    <a:p>
                      <a:endParaRPr lang="en-GB" sz="1100" dirty="0"/>
                    </a:p>
                  </a:txBody>
                  <a:tcPr marL="91441" marR="91441"/>
                </a:tc>
                <a:extLst>
                  <a:ext uri="{0D108BD9-81ED-4DB2-BD59-A6C34878D82A}">
                    <a16:rowId xmlns:a16="http://schemas.microsoft.com/office/drawing/2014/main" val="10000"/>
                  </a:ext>
                </a:extLst>
              </a:tr>
              <a:tr h="262125">
                <a:tc>
                  <a:txBody>
                    <a:bodyPr/>
                    <a:lstStyle/>
                    <a:p>
                      <a:pPr>
                        <a:spcBef>
                          <a:spcPts val="0"/>
                        </a:spcBef>
                        <a:spcAft>
                          <a:spcPts val="0"/>
                        </a:spcAft>
                      </a:pPr>
                      <a:endParaRPr lang="en-GB" sz="1100" dirty="0"/>
                    </a:p>
                  </a:txBody>
                  <a:tcPr marL="91441" marR="91441"/>
                </a:tc>
                <a:tc>
                  <a:txBody>
                    <a:bodyPr/>
                    <a:lstStyle/>
                    <a:p>
                      <a:pPr>
                        <a:spcBef>
                          <a:spcPts val="0"/>
                        </a:spcBef>
                        <a:spcAft>
                          <a:spcPts val="0"/>
                        </a:spcAft>
                      </a:pPr>
                      <a:endParaRPr lang="en-GB" sz="1100" dirty="0"/>
                    </a:p>
                  </a:txBody>
                  <a:tcPr marL="91441" marR="91441"/>
                </a:tc>
                <a:tc>
                  <a:txBody>
                    <a:bodyPr/>
                    <a:lstStyle/>
                    <a:p>
                      <a:pPr>
                        <a:spcBef>
                          <a:spcPts val="0"/>
                        </a:spcBef>
                        <a:spcAft>
                          <a:spcPts val="0"/>
                        </a:spcAft>
                      </a:pPr>
                      <a:endParaRPr lang="en-GB" sz="1100" dirty="0"/>
                    </a:p>
                  </a:txBody>
                  <a:tcPr marL="91441" marR="91441"/>
                </a:tc>
                <a:extLst>
                  <a:ext uri="{0D108BD9-81ED-4DB2-BD59-A6C34878D82A}">
                    <a16:rowId xmlns:a16="http://schemas.microsoft.com/office/drawing/2014/main" val="10001"/>
                  </a:ext>
                </a:extLst>
              </a:tr>
              <a:tr h="5405369">
                <a:tc>
                  <a:txBody>
                    <a:bodyPr/>
                    <a:lstStyle/>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aseline="0" dirty="0"/>
                        <a:t>Design an information sheet to inform people about different types of food storage and the correct way to store different types of food. Include images.</a:t>
                      </a: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GB" sz="1100" baseline="0" dirty="0"/>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aseline="0" dirty="0"/>
                        <a:t>Develop a poem, song or video to help people remember the different sections of the Eatwell Plate, along with the foods in each one.</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1100" dirty="0"/>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dirty="0"/>
                        <a:t>Design a poster about seasonal foods</a:t>
                      </a:r>
                      <a:r>
                        <a:rPr lang="en-GB" sz="1100" baseline="0" dirty="0"/>
                        <a:t> to</a:t>
                      </a:r>
                      <a:r>
                        <a:rPr lang="en-GB" sz="1100" dirty="0"/>
                        <a:t> explore </a:t>
                      </a:r>
                      <a:r>
                        <a:rPr lang="en-GB" sz="1100" baseline="0" dirty="0"/>
                        <a:t>what foods </a:t>
                      </a:r>
                      <a:r>
                        <a:rPr lang="en-GB" sz="1100" dirty="0"/>
                        <a:t>are available at</a:t>
                      </a:r>
                      <a:r>
                        <a:rPr lang="en-GB" sz="1100" baseline="0" dirty="0"/>
                        <a:t> different times of the year (e.g. in Spring). Visit </a:t>
                      </a:r>
                      <a:r>
                        <a:rPr lang="en-GB" sz="1100" dirty="0">
                          <a:hlinkClick r:id="rId3"/>
                        </a:rPr>
                        <a:t>www.eattheseasons.co.uk</a:t>
                      </a:r>
                      <a:r>
                        <a:rPr lang="en-GB" sz="1100" dirty="0"/>
                        <a:t> to help you.</a:t>
                      </a:r>
                      <a:endParaRPr lang="en-GB" sz="1100" baseline="0" dirty="0"/>
                    </a:p>
                  </a:txBody>
                  <a:tcPr marL="91441" marR="91441"/>
                </a:tc>
                <a:tc>
                  <a:txBody>
                    <a:bodyPr/>
                    <a:lstStyle/>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dirty="0"/>
                        <a:t>Watch a cooking show on TV</a:t>
                      </a:r>
                      <a:r>
                        <a:rPr lang="en-GB" sz="1100" baseline="0" dirty="0"/>
                        <a:t> </a:t>
                      </a:r>
                      <a:r>
                        <a:rPr lang="en-GB" sz="1100" dirty="0"/>
                        <a:t>and</a:t>
                      </a:r>
                      <a:r>
                        <a:rPr lang="en-GB" sz="1100" baseline="0" dirty="0"/>
                        <a:t> write a detailed review of one of the dishes made. Identify equipment, ingredients and techniques used. </a:t>
                      </a: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GB" sz="1100" baseline="0" dirty="0"/>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aseline="0" dirty="0"/>
                        <a:t>Produce a detailed step-by-step plan for one of the techniques you have learnt in class, e.g. bread-making. Include photographs/images.</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1100" baseline="0" dirty="0"/>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aseline="0" dirty="0"/>
                        <a:t>Identify a range of special diets (e.g. vegetarian, coeliac) that people may follow and explain why. Give examples of foods that can and cannot be eaten.</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1100" baseline="0" dirty="0"/>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dirty="0"/>
                        <a:t>Choose </a:t>
                      </a:r>
                      <a:r>
                        <a:rPr lang="en-GB" sz="1100" u="sng" dirty="0"/>
                        <a:t>20</a:t>
                      </a:r>
                      <a:r>
                        <a:rPr lang="en-GB" sz="1100" dirty="0"/>
                        <a:t> key words</a:t>
                      </a:r>
                      <a:r>
                        <a:rPr lang="en-GB" sz="1100" baseline="0" dirty="0"/>
                        <a:t> used in Food Technology and define each one in detail. Use images where possible.</a:t>
                      </a:r>
                    </a:p>
                  </a:txBody>
                  <a:tcPr marL="91441" marR="91441"/>
                </a:tc>
                <a:tc>
                  <a:txBody>
                    <a:bodyPr/>
                    <a:lstStyle/>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dirty="0"/>
                        <a:t>Develop a presentation exploring seasonal foods</a:t>
                      </a:r>
                      <a:r>
                        <a:rPr lang="en-GB" sz="1100" baseline="0" dirty="0"/>
                        <a:t>. For each season (e.g. Spring), suggest a well-balanced main meal that could be made using the ingredients discussed.</a:t>
                      </a: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GB" sz="1100" baseline="0" dirty="0"/>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aseline="0" dirty="0"/>
                        <a:t>Watch a food programme on TV and write a review to explain the topical issues that it explores and why they are important.</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1100" baseline="0" dirty="0"/>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aseline="0" dirty="0"/>
                        <a:t>Select </a:t>
                      </a:r>
                      <a:r>
                        <a:rPr lang="en-GB" sz="1100" u="sng" baseline="0" dirty="0"/>
                        <a:t>4</a:t>
                      </a:r>
                      <a:r>
                        <a:rPr lang="en-GB" sz="1100" baseline="0" dirty="0"/>
                        <a:t> dishes from a restaurant menu. Explain your choices and analyse how healthy they are in detail. Suggest ways to improve the nutritional value of each one.</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1100" baseline="0" dirty="0"/>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aseline="0" dirty="0"/>
                        <a:t>Design a magazine recipe page for one of the products you have made in class. Suggest modifications that could be made. Include images, and look at existing magazine articles for ideas on layout and language used.</a:t>
                      </a:r>
                    </a:p>
                  </a:txBody>
                  <a:tcPr marL="91441" marR="91441"/>
                </a:tc>
                <a:extLst>
                  <a:ext uri="{0D108BD9-81ED-4DB2-BD59-A6C34878D82A}">
                    <a16:rowId xmlns:a16="http://schemas.microsoft.com/office/drawing/2014/main" val="10002"/>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126547146"/>
              </p:ext>
            </p:extLst>
          </p:nvPr>
        </p:nvGraphicFramePr>
        <p:xfrm>
          <a:off x="7329264" y="889601"/>
          <a:ext cx="2520280" cy="3691526"/>
        </p:xfrm>
        <a:graphic>
          <a:graphicData uri="http://schemas.openxmlformats.org/drawingml/2006/table">
            <a:tbl>
              <a:tblPr firstRow="1" bandRow="1">
                <a:tableStyleId>{17292A2E-F333-43FB-9621-5CBBE7FDCDCB}</a:tableStyleId>
              </a:tblPr>
              <a:tblGrid>
                <a:gridCol w="2520280">
                  <a:extLst>
                    <a:ext uri="{9D8B030D-6E8A-4147-A177-3AD203B41FA5}">
                      <a16:colId xmlns:a16="http://schemas.microsoft.com/office/drawing/2014/main" val="20000"/>
                    </a:ext>
                  </a:extLst>
                </a:gridCol>
              </a:tblGrid>
              <a:tr h="269339">
                <a:tc>
                  <a:txBody>
                    <a:bodyPr/>
                    <a:lstStyle/>
                    <a:p>
                      <a:pPr algn="l"/>
                      <a:r>
                        <a:rPr lang="en-GB" sz="1100" baseline="0" dirty="0"/>
                        <a:t>Food Challenge!</a:t>
                      </a:r>
                      <a:endParaRPr lang="en-GB" sz="1100" dirty="0"/>
                    </a:p>
                  </a:txBody>
                  <a:tcPr marL="91441" marR="91441"/>
                </a:tc>
                <a:extLst>
                  <a:ext uri="{0D108BD9-81ED-4DB2-BD59-A6C34878D82A}">
                    <a16:rowId xmlns:a16="http://schemas.microsoft.com/office/drawing/2014/main" val="10000"/>
                  </a:ext>
                </a:extLst>
              </a:tr>
              <a:tr h="1140729">
                <a:tc>
                  <a:txBody>
                    <a:bodyPr/>
                    <a:lstStyle/>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dirty="0"/>
                        <a:t>Research </a:t>
                      </a:r>
                      <a:r>
                        <a:rPr lang="en-GB" sz="1100" u="sng" dirty="0"/>
                        <a:t>3</a:t>
                      </a:r>
                      <a:r>
                        <a:rPr lang="en-GB" sz="1100" baseline="0" dirty="0"/>
                        <a:t> </a:t>
                      </a:r>
                      <a:r>
                        <a:rPr lang="en-GB" sz="1100" dirty="0"/>
                        <a:t>different special diets Explain what they are, how they impact people’s food choices, and food</a:t>
                      </a:r>
                      <a:r>
                        <a:rPr lang="en-GB" sz="1100" baseline="0" dirty="0"/>
                        <a:t> products that can be eaten. For each dietary need, modify a standard product to make it suitable.</a:t>
                      </a:r>
                      <a:endParaRPr lang="en-GB" sz="1100" dirty="0"/>
                    </a:p>
                  </a:txBody>
                  <a:tcPr marL="91441" marR="91441"/>
                </a:tc>
                <a:extLst>
                  <a:ext uri="{0D108BD9-81ED-4DB2-BD59-A6C34878D82A}">
                    <a16:rowId xmlns:a16="http://schemas.microsoft.com/office/drawing/2014/main" val="10001"/>
                  </a:ext>
                </a:extLst>
              </a:tr>
              <a:tr h="1140729">
                <a:tc>
                  <a:txBody>
                    <a:bodyPr/>
                    <a:lstStyle/>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dirty="0"/>
                        <a:t>Complete</a:t>
                      </a:r>
                      <a:r>
                        <a:rPr lang="en-GB" sz="1100" baseline="0" dirty="0"/>
                        <a:t> a ‘Functions of Ingredients’ table for one of the food products you have made in class . Identify the </a:t>
                      </a:r>
                      <a:r>
                        <a:rPr lang="en-GB" sz="1100" baseline="0"/>
                        <a:t>ingredients used and </a:t>
                      </a:r>
                      <a:r>
                        <a:rPr lang="en-GB" sz="1100" baseline="0" dirty="0"/>
                        <a:t>then explain the sensory, nutritional and scientific functions. of each one</a:t>
                      </a:r>
                      <a:endParaRPr lang="en-GB" sz="1100" dirty="0"/>
                    </a:p>
                  </a:txBody>
                  <a:tcPr marL="91441" marR="91441"/>
                </a:tc>
                <a:extLst>
                  <a:ext uri="{0D108BD9-81ED-4DB2-BD59-A6C34878D82A}">
                    <a16:rowId xmlns:a16="http://schemas.microsoft.com/office/drawing/2014/main" val="10002"/>
                  </a:ext>
                </a:extLst>
              </a:tr>
              <a:tr h="1140729">
                <a:tc>
                  <a:txBody>
                    <a:bodyPr/>
                    <a:lstStyle/>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dirty="0"/>
                        <a:t>Design an advert that encourages</a:t>
                      </a:r>
                      <a:r>
                        <a:rPr lang="en-GB" sz="1100" baseline="0" dirty="0"/>
                        <a:t> people to follow a healthy lifestyle.. Include hints and tips to help people follow a well-balanced diet, and also discuss the health implications of an unhealthy diet.</a:t>
                      </a:r>
                      <a:endParaRPr lang="en-GB" sz="1100" dirty="0"/>
                    </a:p>
                  </a:txBody>
                  <a:tcPr marL="91441" marR="91441"/>
                </a:tc>
                <a:extLst>
                  <a:ext uri="{0D108BD9-81ED-4DB2-BD59-A6C34878D82A}">
                    <a16:rowId xmlns:a16="http://schemas.microsoft.com/office/drawing/2014/main" val="10003"/>
                  </a:ext>
                </a:extLst>
              </a:tr>
            </a:tbl>
          </a:graphicData>
        </a:graphic>
      </p:graphicFrame>
      <p:sp>
        <p:nvSpPr>
          <p:cNvPr id="12" name="Rectangle 13"/>
          <p:cNvSpPr>
            <a:spLocks noChangeArrowheads="1"/>
          </p:cNvSpPr>
          <p:nvPr/>
        </p:nvSpPr>
        <p:spPr bwMode="auto">
          <a:xfrm>
            <a:off x="0" y="-24482"/>
            <a:ext cx="99060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None/>
            </a:pPr>
            <a:r>
              <a:rPr lang="en-GB" altLang="en-US" sz="1800" b="1" u="sng" dirty="0">
                <a:latin typeface="+mj-lt"/>
                <a:ea typeface="Calibri" pitchFamily="34" charset="0"/>
                <a:cs typeface="Times New Roman" pitchFamily="18" charset="0"/>
              </a:rPr>
              <a:t>Homework Menu</a:t>
            </a:r>
            <a:r>
              <a:rPr lang="en-GB" altLang="en-US" sz="1800" dirty="0">
                <a:latin typeface="+mj-lt"/>
                <a:ea typeface="Calibri" pitchFamily="34" charset="0"/>
                <a:cs typeface="Times New Roman" pitchFamily="18" charset="0"/>
              </a:rPr>
              <a:t> </a:t>
            </a:r>
            <a:r>
              <a:rPr lang="en-GB" altLang="en-US" sz="2000" dirty="0">
                <a:ea typeface="Calibri" pitchFamily="34" charset="0"/>
                <a:cs typeface="Times New Roman" pitchFamily="18" charset="0"/>
              </a:rPr>
              <a:t>- </a:t>
            </a:r>
            <a:r>
              <a:rPr lang="en-GB" altLang="en-US" sz="1100" dirty="0">
                <a:ea typeface="Calibri" pitchFamily="34" charset="0"/>
                <a:cs typeface="Times New Roman" pitchFamily="18" charset="0"/>
              </a:rPr>
              <a:t>Choose your homework tasks from the selection below. The spice level suggests the level of challenge that each task offers (</a:t>
            </a:r>
            <a:r>
              <a:rPr lang="en-GB" altLang="en-US" sz="1100" b="1" dirty="0">
                <a:ea typeface="Calibri" pitchFamily="34" charset="0"/>
                <a:cs typeface="Times New Roman" pitchFamily="18" charset="0"/>
              </a:rPr>
              <a:t>1 chilli = Level 4, 4 chillies = Level 7</a:t>
            </a:r>
            <a:r>
              <a:rPr lang="en-GB" altLang="en-US" sz="1100" dirty="0">
                <a:ea typeface="Calibri" pitchFamily="34" charset="0"/>
                <a:cs typeface="Times New Roman" pitchFamily="18" charset="0"/>
              </a:rPr>
              <a:t>). You should meet your </a:t>
            </a:r>
            <a:r>
              <a:rPr lang="en-GB" altLang="en-US" sz="1100" b="1" dirty="0">
                <a:ea typeface="Calibri" pitchFamily="34" charset="0"/>
                <a:cs typeface="Times New Roman" pitchFamily="18" charset="0"/>
              </a:rPr>
              <a:t>target level for no more than </a:t>
            </a:r>
            <a:r>
              <a:rPr lang="en-GB" altLang="en-US" sz="1100" b="1" u="sng" dirty="0">
                <a:ea typeface="Calibri" pitchFamily="34" charset="0"/>
                <a:cs typeface="Times New Roman" pitchFamily="18" charset="0"/>
              </a:rPr>
              <a:t>4</a:t>
            </a:r>
            <a:r>
              <a:rPr lang="en-GB" altLang="en-US" sz="1100" b="1" dirty="0">
                <a:ea typeface="Calibri" pitchFamily="34" charset="0"/>
                <a:cs typeface="Times New Roman" pitchFamily="18" charset="0"/>
              </a:rPr>
              <a:t> tasks</a:t>
            </a:r>
            <a:r>
              <a:rPr lang="en-GB" altLang="en-US" sz="1100" dirty="0">
                <a:ea typeface="Calibri" pitchFamily="34" charset="0"/>
                <a:cs typeface="Times New Roman" pitchFamily="18" charset="0"/>
              </a:rPr>
              <a:t>, and then challenge yourself to complete tasks </a:t>
            </a:r>
            <a:r>
              <a:rPr lang="en-GB" altLang="en-US" sz="1100" b="1" dirty="0">
                <a:ea typeface="Calibri" pitchFamily="34" charset="0"/>
                <a:cs typeface="Times New Roman" pitchFamily="18" charset="0"/>
              </a:rPr>
              <a:t>above your target level</a:t>
            </a:r>
            <a:r>
              <a:rPr lang="en-GB" altLang="en-US" sz="1100" dirty="0">
                <a:ea typeface="Calibri" pitchFamily="34" charset="0"/>
                <a:cs typeface="Times New Roman" pitchFamily="18" charset="0"/>
              </a:rPr>
              <a:t>. Side orders can be completed as </a:t>
            </a:r>
            <a:r>
              <a:rPr lang="en-GB" altLang="en-US" sz="1100" b="1" dirty="0">
                <a:ea typeface="Calibri" pitchFamily="34" charset="0"/>
                <a:cs typeface="Times New Roman" pitchFamily="18" charset="0"/>
              </a:rPr>
              <a:t>extra</a:t>
            </a:r>
            <a:r>
              <a:rPr lang="en-GB" altLang="en-US" sz="1100" dirty="0">
                <a:ea typeface="Calibri" pitchFamily="34" charset="0"/>
                <a:cs typeface="Times New Roman" pitchFamily="18" charset="0"/>
              </a:rPr>
              <a:t> pieces of homework. These will aid your level and you will be rewarded with merits for giving them a go. </a:t>
            </a:r>
            <a:r>
              <a:rPr lang="en-GB" altLang="en-US" sz="1100" dirty="0"/>
              <a:t>All homework should be </a:t>
            </a:r>
            <a:r>
              <a:rPr lang="en-GB" altLang="en-US" sz="1100" b="1" u="sng" dirty="0"/>
              <a:t>AT LEAST</a:t>
            </a:r>
            <a:r>
              <a:rPr lang="en-GB" altLang="en-US" sz="1100" dirty="0"/>
              <a:t> one side of A4, completed to the best of your ability and presented neatly. </a:t>
            </a:r>
            <a:r>
              <a:rPr lang="en-GB" altLang="en-US" sz="1100" b="1" dirty="0"/>
              <a:t>Tips and advice with homework can be found on Moodle. </a:t>
            </a:r>
            <a:r>
              <a:rPr lang="en-GB" altLang="en-US" sz="1100" b="1" dirty="0">
                <a:ea typeface="Calibri" pitchFamily="34" charset="0"/>
                <a:cs typeface="Times New Roman" pitchFamily="18" charset="0"/>
              </a:rPr>
              <a:t>Tick off each task that you do. </a:t>
            </a:r>
            <a:endParaRPr lang="en-GB" altLang="en-US" sz="1100" dirty="0"/>
          </a:p>
          <a:p>
            <a:pPr eaLnBrk="1" hangingPunct="1">
              <a:spcBef>
                <a:spcPct val="0"/>
              </a:spcBef>
              <a:buFontTx/>
              <a:buNone/>
            </a:pPr>
            <a:endParaRPr lang="en-GB" altLang="en-US" sz="1100" b="1" dirty="0">
              <a:ea typeface="Calibri" pitchFamily="34" charset="0"/>
              <a:cs typeface="Times New Roman" pitchFamily="18" charset="0"/>
            </a:endParaRPr>
          </a:p>
        </p:txBody>
      </p:sp>
      <p:pic>
        <p:nvPicPr>
          <p:cNvPr id="1028" name="Picture 4" descr="http://t0.gstatic.com/images?q=tbn:ANd9GcTM9QDQvMqmeNHUJhEeK4QrAx8w9Zs9s3RK4zgeOYjco8vO9B6z8LQZ4f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13025" y="1196752"/>
            <a:ext cx="195759" cy="163133"/>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Group 13"/>
          <p:cNvGrpSpPr/>
          <p:nvPr/>
        </p:nvGrpSpPr>
        <p:grpSpPr>
          <a:xfrm>
            <a:off x="4232920" y="1196752"/>
            <a:ext cx="391518" cy="163133"/>
            <a:chOff x="4232920" y="1052736"/>
            <a:chExt cx="391518" cy="163133"/>
          </a:xfrm>
        </p:grpSpPr>
        <p:pic>
          <p:nvPicPr>
            <p:cNvPr id="16" name="Picture 4" descr="http://t0.gstatic.com/images?q=tbn:ANd9GcTM9QDQvMqmeNHUJhEeK4QrAx8w9Zs9s3RK4zgeOYjco8vO9B6z8LQZ4f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28679" y="1052736"/>
              <a:ext cx="195759" cy="163133"/>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descr="http://t0.gstatic.com/images?q=tbn:ANd9GcTM9QDQvMqmeNHUJhEeK4QrAx8w9Zs9s3RK4zgeOYjco8vO9B6z8LQZ4f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32920" y="1052736"/>
              <a:ext cx="195759" cy="16313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3" name="Group 12"/>
          <p:cNvGrpSpPr/>
          <p:nvPr/>
        </p:nvGrpSpPr>
        <p:grpSpPr>
          <a:xfrm>
            <a:off x="5889104" y="1196752"/>
            <a:ext cx="627807" cy="163133"/>
            <a:chOff x="6105128" y="1052736"/>
            <a:chExt cx="627807" cy="163133"/>
          </a:xfrm>
        </p:grpSpPr>
        <p:pic>
          <p:nvPicPr>
            <p:cNvPr id="15" name="Picture 4" descr="http://t0.gstatic.com/images?q=tbn:ANd9GcTM9QDQvMqmeNHUJhEeK4QrAx8w9Zs9s3RK4zgeOYjco8vO9B6z8LQZ4f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05128" y="1052736"/>
              <a:ext cx="195759" cy="16313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http://t0.gstatic.com/images?q=tbn:ANd9GcTM9QDQvMqmeNHUJhEeK4QrAx8w9Zs9s3RK4zgeOYjco8vO9B6z8LQZ4f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537176" y="1052736"/>
              <a:ext cx="195759" cy="163133"/>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http://t0.gstatic.com/images?q=tbn:ANd9GcTM9QDQvMqmeNHUJhEeK4QrAx8w9Zs9s3RK4zgeOYjco8vO9B6z8LQZ4f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21152" y="1052736"/>
              <a:ext cx="195759" cy="16313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2" name="Group 21"/>
          <p:cNvGrpSpPr/>
          <p:nvPr/>
        </p:nvGrpSpPr>
        <p:grpSpPr>
          <a:xfrm>
            <a:off x="1609154" y="4345987"/>
            <a:ext cx="391518" cy="163133"/>
            <a:chOff x="4232920" y="1052736"/>
            <a:chExt cx="391518" cy="163133"/>
          </a:xfrm>
        </p:grpSpPr>
        <p:pic>
          <p:nvPicPr>
            <p:cNvPr id="23" name="Picture 4" descr="http://t0.gstatic.com/images?q=tbn:ANd9GcTM9QDQvMqmeNHUJhEeK4QrAx8w9Zs9s3RK4zgeOYjco8vO9B6z8LQZ4f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28679" y="1052736"/>
              <a:ext cx="195759" cy="163133"/>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4" descr="http://t0.gstatic.com/images?q=tbn:ANd9GcTM9QDQvMqmeNHUJhEeK4QrAx8w9Zs9s3RK4zgeOYjco8vO9B6z8LQZ4f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32920" y="1052736"/>
              <a:ext cx="195759" cy="163133"/>
            </a:xfrm>
            <a:prstGeom prst="rect">
              <a:avLst/>
            </a:prstGeom>
            <a:noFill/>
            <a:extLst>
              <a:ext uri="{909E8E84-426E-40DD-AFC4-6F175D3DCCD1}">
                <a14:hiddenFill xmlns:a14="http://schemas.microsoft.com/office/drawing/2010/main">
                  <a:solidFill>
                    <a:srgbClr val="FFFFFF"/>
                  </a:solidFill>
                </a14:hiddenFill>
              </a:ext>
            </a:extLst>
          </p:spPr>
        </p:pic>
      </p:grpSp>
      <p:pic>
        <p:nvPicPr>
          <p:cNvPr id="43" name="Picture 4" descr="http://t0.gstatic.com/images?q=tbn:ANd9GcTM9QDQvMqmeNHUJhEeK4QrAx8w9Zs9s3RK4zgeOYjco8vO9B6z8LQZ4fg">
            <a:hlinkClick r:id="rId4"/>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8897702" y="930785"/>
            <a:ext cx="195759" cy="163133"/>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4" descr="http://t0.gstatic.com/images?q=tbn:ANd9GcTM9QDQvMqmeNHUJhEeK4QrAx8w9Zs9s3RK4zgeOYjco8vO9B6z8LQZ4fg">
            <a:hlinkClick r:id="rId4"/>
          </p:cNvPr>
          <p:cNvPicPr>
            <a:picLocks noChangeAspect="1" noChangeArrowheads="1"/>
          </p:cNvPicPr>
          <p:nvPr/>
        </p:nvPicPr>
        <p:blipFill>
          <a:blip r:embed="rId8" cstate="print">
            <a:extLst>
              <a:ext uri="{BEBA8EAE-BF5A-486C-A8C5-ECC9F3942E4B}">
                <a14:imgProps xmlns:a14="http://schemas.microsoft.com/office/drawing/2010/main">
                  <a14:imgLayer r:embed="rId7">
                    <a14:imgEffect>
                      <a14:backgroundRemoval t="0" b="100000" l="0" r="97872"/>
                    </a14:imgEffect>
                  </a14:imgLayer>
                </a14:imgProps>
              </a:ext>
              <a:ext uri="{28A0092B-C50C-407E-A947-70E740481C1C}">
                <a14:useLocalDpi xmlns:a14="http://schemas.microsoft.com/office/drawing/2010/main" val="0"/>
              </a:ext>
            </a:extLst>
          </a:blip>
          <a:srcRect/>
          <a:stretch>
            <a:fillRect/>
          </a:stretch>
        </p:blipFill>
        <p:spPr bwMode="auto">
          <a:xfrm>
            <a:off x="9316240" y="930785"/>
            <a:ext cx="195759" cy="163133"/>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4" descr="http://t0.gstatic.com/images?q=tbn:ANd9GcTM9QDQvMqmeNHUJhEeK4QrAx8w9Zs9s3RK4zgeOYjco8vO9B6z8LQZ4fg">
            <a:hlinkClick r:id="rId4"/>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9106971" y="930785"/>
            <a:ext cx="195759" cy="163133"/>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4" descr="http://t0.gstatic.com/images?q=tbn:ANd9GcTM9QDQvMqmeNHUJhEeK4QrAx8w9Zs9s3RK4zgeOYjco8vO9B6z8LQZ4fg">
            <a:hlinkClick r:id="rId4"/>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9525509" y="930784"/>
            <a:ext cx="195759" cy="163133"/>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 descr="http://t0.gstatic.com/images?q=tbn:ANd9GcTM9QDQvMqmeNHUJhEeK4QrAx8w9Zs9s3RK4zgeOYjco8vO9B6z8LQZ4f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04913" y="2473779"/>
            <a:ext cx="195759" cy="163133"/>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3"/>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8353115" y="6453336"/>
            <a:ext cx="1512168" cy="3658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29" name="Table 28"/>
          <p:cNvGraphicFramePr>
            <a:graphicFrameLocks noGrp="1"/>
          </p:cNvGraphicFramePr>
          <p:nvPr>
            <p:extLst>
              <p:ext uri="{D42A27DB-BD31-4B8C-83A1-F6EECF244321}">
                <p14:modId xmlns:p14="http://schemas.microsoft.com/office/powerpoint/2010/main" val="1282838695"/>
              </p:ext>
            </p:extLst>
          </p:nvPr>
        </p:nvGraphicFramePr>
        <p:xfrm>
          <a:off x="56456" y="4653136"/>
          <a:ext cx="2042095" cy="2160240"/>
        </p:xfrm>
        <a:graphic>
          <a:graphicData uri="http://schemas.openxmlformats.org/drawingml/2006/table">
            <a:tbl>
              <a:tblPr firstRow="1" bandRow="1">
                <a:tableStyleId>{17292A2E-F333-43FB-9621-5CBBE7FDCDCB}</a:tableStyleId>
              </a:tblPr>
              <a:tblGrid>
                <a:gridCol w="2042095">
                  <a:extLst>
                    <a:ext uri="{9D8B030D-6E8A-4147-A177-3AD203B41FA5}">
                      <a16:colId xmlns:a16="http://schemas.microsoft.com/office/drawing/2014/main" val="20000"/>
                    </a:ext>
                  </a:extLst>
                </a:gridCol>
              </a:tblGrid>
              <a:tr h="216024">
                <a:tc>
                  <a:txBody>
                    <a:bodyPr/>
                    <a:lstStyle/>
                    <a:p>
                      <a:pPr algn="ctr"/>
                      <a:r>
                        <a:rPr lang="en-GB" sz="1100" dirty="0"/>
                        <a:t>Research Task</a:t>
                      </a:r>
                    </a:p>
                  </a:txBody>
                  <a:tcPr marL="91441" marR="91441"/>
                </a:tc>
                <a:extLst>
                  <a:ext uri="{0D108BD9-81ED-4DB2-BD59-A6C34878D82A}">
                    <a16:rowId xmlns:a16="http://schemas.microsoft.com/office/drawing/2014/main" val="10000"/>
                  </a:ext>
                </a:extLst>
              </a:tr>
              <a:tr h="1901160">
                <a:tc>
                  <a:txBody>
                    <a:bodyPr/>
                    <a:lstStyle/>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dirty="0"/>
                        <a:t>Design</a:t>
                      </a:r>
                      <a:r>
                        <a:rPr lang="en-GB" sz="1100" baseline="0" dirty="0"/>
                        <a:t> and c</a:t>
                      </a:r>
                      <a:r>
                        <a:rPr lang="en-GB" sz="1100" dirty="0"/>
                        <a:t>onduct a questionnaire to assess</a:t>
                      </a:r>
                      <a:r>
                        <a:rPr lang="en-GB" sz="1100" baseline="0" dirty="0"/>
                        <a:t> how well-balanced people’s diets are. Issue your questionnaire to at least </a:t>
                      </a:r>
                      <a:r>
                        <a:rPr lang="en-GB" sz="1100" u="sng" baseline="0" dirty="0"/>
                        <a:t>5</a:t>
                      </a:r>
                      <a:r>
                        <a:rPr lang="en-GB" sz="1100" baseline="0" dirty="0"/>
                        <a:t> people, then present your results in graphs. Analyse your findings and make recommendations about how to eat more healthily.</a:t>
                      </a:r>
                    </a:p>
                  </a:txBody>
                  <a:tcPr marL="91441" marR="91441"/>
                </a:tc>
                <a:extLst>
                  <a:ext uri="{0D108BD9-81ED-4DB2-BD59-A6C34878D82A}">
                    <a16:rowId xmlns:a16="http://schemas.microsoft.com/office/drawing/2014/main" val="10001"/>
                  </a:ext>
                </a:extLst>
              </a:tr>
            </a:tbl>
          </a:graphicData>
        </a:graphic>
      </p:graphicFrame>
      <p:grpSp>
        <p:nvGrpSpPr>
          <p:cNvPr id="30" name="Group 29"/>
          <p:cNvGrpSpPr/>
          <p:nvPr/>
        </p:nvGrpSpPr>
        <p:grpSpPr>
          <a:xfrm>
            <a:off x="1372865" y="6554711"/>
            <a:ext cx="627807" cy="163133"/>
            <a:chOff x="6105128" y="1052736"/>
            <a:chExt cx="627807" cy="163133"/>
          </a:xfrm>
        </p:grpSpPr>
        <p:pic>
          <p:nvPicPr>
            <p:cNvPr id="31" name="Picture 4" descr="http://t0.gstatic.com/images?q=tbn:ANd9GcTM9QDQvMqmeNHUJhEeK4QrAx8w9Zs9s3RK4zgeOYjco8vO9B6z8LQZ4f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05128" y="1052736"/>
              <a:ext cx="195759" cy="163133"/>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4" descr="http://t0.gstatic.com/images?q=tbn:ANd9GcTM9QDQvMqmeNHUJhEeK4QrAx8w9Zs9s3RK4zgeOYjco8vO9B6z8LQZ4f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537176" y="1052736"/>
              <a:ext cx="195759" cy="163133"/>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4" descr="http://t0.gstatic.com/images?q=tbn:ANd9GcTM9QDQvMqmeNHUJhEeK4QrAx8w9Zs9s3RK4zgeOYjco8vO9B6z8LQZ4f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21152" y="1052736"/>
              <a:ext cx="195759" cy="16313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844279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358</TotalTime>
  <Words>772</Words>
  <Application>Microsoft Office PowerPoint</Application>
  <PresentationFormat>A4 Paper (210x297 mm)</PresentationFormat>
  <Paragraphs>35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Times New Roman</vt:lpstr>
      <vt:lpstr>Wingdings</vt:lpstr>
      <vt:lpstr>Office Theme</vt:lpstr>
      <vt:lpstr>PowerPoint Presentation</vt:lpstr>
    </vt:vector>
  </TitlesOfParts>
  <Company>Drayton Manor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Megan Owen</dc:creator>
  <cp:lastModifiedBy>S Flint</cp:lastModifiedBy>
  <cp:revision>65</cp:revision>
  <cp:lastPrinted>2020-06-03T07:53:13Z</cp:lastPrinted>
  <dcterms:created xsi:type="dcterms:W3CDTF">2014-07-07T10:35:27Z</dcterms:created>
  <dcterms:modified xsi:type="dcterms:W3CDTF">2020-06-09T14:08:19Z</dcterms:modified>
</cp:coreProperties>
</file>