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2" r:id="rId6"/>
    <p:sldId id="267" r:id="rId7"/>
    <p:sldId id="263" r:id="rId8"/>
    <p:sldId id="266" r:id="rId9"/>
    <p:sldId id="264" r:id="rId10"/>
    <p:sldId id="268" r:id="rId11"/>
    <p:sldId id="265" r:id="rId12"/>
    <p:sldId id="269" r:id="rId13"/>
    <p:sldId id="260" r:id="rId14"/>
    <p:sldId id="26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494" autoAdjust="0"/>
  </p:normalViewPr>
  <p:slideViewPr>
    <p:cSldViewPr snapToGrid="0">
      <p:cViewPr varScale="1">
        <p:scale>
          <a:sx n="116" d="100"/>
          <a:sy n="116" d="100"/>
        </p:scale>
        <p:origin x="-39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41FA95-6C2B-460F-A048-A3266A179021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A2AE6A-2705-4357-A210-A9D929043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781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Introduce self, explain don’t need to write</a:t>
            </a:r>
            <a:r>
              <a:rPr lang="en-GB" baseline="0" dirty="0" smtClean="0"/>
              <a:t> notes down as there is a </a:t>
            </a:r>
            <a:r>
              <a:rPr lang="en-GB" baseline="0" dirty="0" err="1" smtClean="0"/>
              <a:t>handout</a:t>
            </a:r>
            <a:r>
              <a:rPr lang="en-GB" baseline="0" dirty="0" smtClean="0"/>
              <a:t>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A2AE6A-2705-4357-A210-A9D92904351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697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Most will know the tier they are going to be entered in now. If not ask teachers!</a:t>
            </a:r>
            <a:r>
              <a:rPr lang="en-GB" baseline="0" dirty="0" smtClean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A2AE6A-2705-4357-A210-A9D92904351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3797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Talk about the GCSE Convo paragraphs they have been writing.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A2AE6A-2705-4357-A210-A9D92904351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996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285129E-EBE4-46C4-9057-9F4B980E33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CEE6B112-A42B-438C-9D69-28053B4EC5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74CFD97-D3C5-4FF8-B49A-553B32BC4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9553F-178D-46BD-A6A8-8C32081191F3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FE3F2BC-A48A-42A7-8A10-A8923336D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8CC15BF-6456-421C-999D-990391D09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AAA57-549D-433A-BCFC-94BB01F7E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120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5BEB5B8-1F59-4815-A84B-BB6C8D722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0CEC269-542E-4B09-A0B4-2C8F883223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70BC0EF-36A5-48B7-81C4-B88EFE411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9553F-178D-46BD-A6A8-8C32081191F3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C611F5E-4830-4AB2-B99F-F3CBFC5F7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3B73478-9878-4734-9893-0D5B223B3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AAA57-549D-433A-BCFC-94BB01F7E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880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C1CEE41-D4C3-46AE-95A3-808678E3C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BAAD0A6-81AA-4C74-9EF7-7635B67384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B34642D-36A2-4728-AD47-655D20CDC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9553F-178D-46BD-A6A8-8C32081191F3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B791D8F-1AB1-4320-9ABF-4373F83F5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3099B58-3643-4066-8F74-DBDAD83E8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AAA57-549D-433A-BCFC-94BB01F7E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192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F64F1AD-08B0-47D3-BDD5-8F021DC54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BC096F9-55EC-48A3-8EAD-0BDD2F7B5E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23EBAE1B-9057-4F25-A19F-922F0EE82F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DED4E339-8CF7-42F2-956F-FD2F65810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9553F-178D-46BD-A6A8-8C32081191F3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CD55E2F-09A5-4DBE-B189-4E78EFAE4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012A632F-6AD8-44BE-BCEA-C237E4FFD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AAA57-549D-433A-BCFC-94BB01F7E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327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D692ABB-0023-47ED-9BFD-D34945723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7A17806-FF93-41BA-9282-4714185DAB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102FD296-3B44-479F-9246-AF9DCF34D4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27FA76BF-AEC7-4BEA-8C3C-73BFCC4022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6AD3527A-AC27-4153-A519-01CB99EFE7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0E208B4-70FE-4D46-9464-FC177D6CF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9553F-178D-46BD-A6A8-8C32081191F3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D3AD32A6-A1DC-4904-821D-5AC2A8AB5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1035CF2-CB9A-4717-80D7-EEA403C94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AAA57-549D-433A-BCFC-94BB01F7E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434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26C5764-3D40-4A70-93BE-E9D8AA46B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47D925C2-0843-465D-8298-3DE40A3D1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9553F-178D-46BD-A6A8-8C32081191F3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35F167FC-CE57-4B37-BA3D-6E5E2F2BB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B4C227E7-0091-4DC4-9DCE-1949389B0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AAA57-549D-433A-BCFC-94BB01F7E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19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B0AE9522-C8D5-4DB7-88E8-663155526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9553F-178D-46BD-A6A8-8C32081191F3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24EBC1A-2F1C-4622-A821-A9B4B489D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BAE7D7FF-5AD9-447A-9818-C26C6DD61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AAA57-549D-433A-BCFC-94BB01F7E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934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CC96B11-CA41-43A3-87DC-02241A427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8196A81-1F49-40AA-8BE3-A23C76A24E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77C08B66-737B-4809-845F-00C187CA36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8F9A07B5-7167-4847-8678-74535C631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9553F-178D-46BD-A6A8-8C32081191F3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858E234-771A-4463-83FF-077A6F0D3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3F4CB78-9608-4515-8854-E7DB881CD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AAA57-549D-433A-BCFC-94BB01F7E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659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20EE42-A527-4F4B-AD3F-500FFB6DA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55B85A56-F9FA-4CCA-A4A2-A963F8FFA9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926B1CB3-549A-4A05-8B40-097F0F6B95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3F826DB7-CCE1-43A5-8C1C-74EE33A69F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9553F-178D-46BD-A6A8-8C32081191F3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F18BBB46-079B-4741-9554-DCD1D3AEA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DC61E727-9937-46BB-8A3E-10A8B9C36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AAA57-549D-433A-BCFC-94BB01F7E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898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913BC7F-560A-4BB9-9496-AA639C147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894C6F1F-09A6-46C4-9806-AE7A32515B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3BEDEBC-EF27-4B45-AE9F-E6A4BFEB1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9553F-178D-46BD-A6A8-8C32081191F3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F86814F-6448-48E1-BB02-8215DCE8D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566CF89-FF7B-4DE3-9970-0F751F36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AAA57-549D-433A-BCFC-94BB01F7E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712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47B8FE30-E0EB-41E2-8220-85E37AB199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BFA98CB2-62C7-4050-8F88-C4DCBD708D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EB28E6B-DC25-4312-BE44-48E164E0D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9553F-178D-46BD-A6A8-8C32081191F3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930DAB8-B8A2-4B3A-885D-CACB4535C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816FD88-8746-479A-9D7A-DFF60EBB4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AAA57-549D-433A-BCFC-94BB01F7E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701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79D2C940-2C00-406B-B657-10ECA2B73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84D9AE0-B7CA-4959-8009-516F8FEE12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25310E4-1FBC-425C-99A5-61AE1159E7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9553F-178D-46BD-A6A8-8C32081191F3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622BFD1-AFFB-4388-860A-F5245271ED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AAF138B-5CE8-46F0-929D-7E8BCD779B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AAA57-549D-433A-BCFC-94BB01F7EF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747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4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9DD88FC-F9C0-4182-9DE9-4942134BD2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38066" y="51820"/>
            <a:ext cx="9144000" cy="952293"/>
          </a:xfrm>
        </p:spPr>
        <p:txBody>
          <a:bodyPr/>
          <a:lstStyle/>
          <a:p>
            <a:r>
              <a:rPr lang="en-GB" b="1" u="sng" dirty="0"/>
              <a:t>MFL GCSE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67FD30CD-5AED-4ACF-B0DB-05913B4E37C2}"/>
              </a:ext>
            </a:extLst>
          </p:cNvPr>
          <p:cNvGrpSpPr/>
          <p:nvPr/>
        </p:nvGrpSpPr>
        <p:grpSpPr>
          <a:xfrm>
            <a:off x="146469" y="132309"/>
            <a:ext cx="3871322" cy="883716"/>
            <a:chOff x="146469" y="132309"/>
            <a:chExt cx="3871322" cy="883716"/>
          </a:xfrm>
        </p:grpSpPr>
        <p:pic>
          <p:nvPicPr>
            <p:cNvPr id="4" name="Picture 3">
              <a:extLst>
                <a:ext uri="{FF2B5EF4-FFF2-40B4-BE49-F238E27FC236}">
                  <a16:creationId xmlns="" xmlns:a16="http://schemas.microsoft.com/office/drawing/2014/main" id="{1855C660-4506-4545-9B70-8CF57ECD76E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6469" y="184130"/>
              <a:ext cx="1152244" cy="768163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="" xmlns:a16="http://schemas.microsoft.com/office/drawing/2014/main" id="{0E27F745-DEC9-46A7-873D-3CB81333B0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87369" y="132309"/>
              <a:ext cx="1304657" cy="871804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="" xmlns:a16="http://schemas.microsoft.com/office/drawing/2014/main" id="{5B0470FD-F5E3-4D25-B278-0B23C81654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0682" y="273760"/>
              <a:ext cx="1237109" cy="742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93852F4-B126-4102-8822-E3215B2582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4235" y="132309"/>
            <a:ext cx="3871296" cy="8839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F06B2B47-BAB3-401D-92E0-6A7C0D8CBE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09883" y="5054244"/>
            <a:ext cx="1280271" cy="14936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497D2C76-647F-41FE-9F3A-683EF2C0756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59486" y="5115209"/>
            <a:ext cx="1432684" cy="14326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155930AF-BC63-4206-BE83-C3F9CF277B8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9269" y="5228993"/>
            <a:ext cx="1237595" cy="144487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97FD03D-5F4D-40F5-BB67-B54A6A341382}"/>
              </a:ext>
            </a:extLst>
          </p:cNvPr>
          <p:cNvSpPr txBox="1"/>
          <p:nvPr/>
        </p:nvSpPr>
        <p:spPr>
          <a:xfrm>
            <a:off x="1387369" y="1742791"/>
            <a:ext cx="979644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We will look at: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What themes are covered.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What skills you will need.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What the exams look like.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Revision resources and how to revise.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258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9DD88FC-F9C0-4182-9DE9-4942134BD2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38066" y="51820"/>
            <a:ext cx="9144000" cy="952293"/>
          </a:xfrm>
        </p:spPr>
        <p:txBody>
          <a:bodyPr/>
          <a:lstStyle/>
          <a:p>
            <a:r>
              <a:rPr lang="en-GB" b="1" u="sng" dirty="0"/>
              <a:t>THEMES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67FD30CD-5AED-4ACF-B0DB-05913B4E37C2}"/>
              </a:ext>
            </a:extLst>
          </p:cNvPr>
          <p:cNvGrpSpPr/>
          <p:nvPr/>
        </p:nvGrpSpPr>
        <p:grpSpPr>
          <a:xfrm>
            <a:off x="146469" y="132309"/>
            <a:ext cx="3871322" cy="883716"/>
            <a:chOff x="146469" y="132309"/>
            <a:chExt cx="3871322" cy="883716"/>
          </a:xfrm>
        </p:grpSpPr>
        <p:pic>
          <p:nvPicPr>
            <p:cNvPr id="4" name="Picture 3">
              <a:extLst>
                <a:ext uri="{FF2B5EF4-FFF2-40B4-BE49-F238E27FC236}">
                  <a16:creationId xmlns="" xmlns:a16="http://schemas.microsoft.com/office/drawing/2014/main" id="{1855C660-4506-4545-9B70-8CF57ECD76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6469" y="184130"/>
              <a:ext cx="1152244" cy="768163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="" xmlns:a16="http://schemas.microsoft.com/office/drawing/2014/main" id="{0E27F745-DEC9-46A7-873D-3CB81333B0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87369" y="132309"/>
              <a:ext cx="1304657" cy="871804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="" xmlns:a16="http://schemas.microsoft.com/office/drawing/2014/main" id="{5B0470FD-F5E3-4D25-B278-0B23C81654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0682" y="273760"/>
              <a:ext cx="1237109" cy="742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93852F4-B126-4102-8822-E3215B2582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4235" y="132309"/>
            <a:ext cx="3871296" cy="8839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F06B2B47-BAB3-401D-92E0-6A7C0D8CBE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09883" y="5054244"/>
            <a:ext cx="1280271" cy="14936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497D2C76-647F-41FE-9F3A-683EF2C075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59486" y="5115209"/>
            <a:ext cx="1432684" cy="14326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155930AF-BC63-4206-BE83-C3F9CF277B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9269" y="5228993"/>
            <a:ext cx="1237595" cy="144487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97FD03D-5F4D-40F5-BB67-B54A6A341382}"/>
              </a:ext>
            </a:extLst>
          </p:cNvPr>
          <p:cNvSpPr txBox="1"/>
          <p:nvPr/>
        </p:nvSpPr>
        <p:spPr>
          <a:xfrm>
            <a:off x="474157" y="1677328"/>
            <a:ext cx="11243685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 themes that you will study are</a:t>
            </a:r>
            <a:r>
              <a:rPr lang="en-GB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Theme 1: </a:t>
            </a:r>
            <a:r>
              <a:rPr lang="en-GB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Identity and culture 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Theme 2: </a:t>
            </a:r>
            <a:r>
              <a:rPr lang="en-GB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Local, national, international and global areas of interest.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Theme 3: </a:t>
            </a:r>
            <a:r>
              <a:rPr lang="en-GB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and future study and employment.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These themes are based on previous knowledge and work covered during KS3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3231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9DD88FC-F9C0-4182-9DE9-4942134BD2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38066" y="51820"/>
            <a:ext cx="9144000" cy="952293"/>
          </a:xfrm>
        </p:spPr>
        <p:txBody>
          <a:bodyPr/>
          <a:lstStyle/>
          <a:p>
            <a:r>
              <a:rPr lang="en-GB" b="1" u="sng" dirty="0"/>
              <a:t>SKILLS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67FD30CD-5AED-4ACF-B0DB-05913B4E37C2}"/>
              </a:ext>
            </a:extLst>
          </p:cNvPr>
          <p:cNvGrpSpPr/>
          <p:nvPr/>
        </p:nvGrpSpPr>
        <p:grpSpPr>
          <a:xfrm>
            <a:off x="146469" y="132309"/>
            <a:ext cx="3871322" cy="883716"/>
            <a:chOff x="146469" y="132309"/>
            <a:chExt cx="3871322" cy="883716"/>
          </a:xfrm>
        </p:grpSpPr>
        <p:pic>
          <p:nvPicPr>
            <p:cNvPr id="4" name="Picture 3">
              <a:extLst>
                <a:ext uri="{FF2B5EF4-FFF2-40B4-BE49-F238E27FC236}">
                  <a16:creationId xmlns="" xmlns:a16="http://schemas.microsoft.com/office/drawing/2014/main" id="{1855C660-4506-4545-9B70-8CF57ECD76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6469" y="184130"/>
              <a:ext cx="1152244" cy="768163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="" xmlns:a16="http://schemas.microsoft.com/office/drawing/2014/main" id="{0E27F745-DEC9-46A7-873D-3CB81333B0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87369" y="132309"/>
              <a:ext cx="1304657" cy="871804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="" xmlns:a16="http://schemas.microsoft.com/office/drawing/2014/main" id="{5B0470FD-F5E3-4D25-B278-0B23C81654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0682" y="273760"/>
              <a:ext cx="1237109" cy="742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93852F4-B126-4102-8822-E3215B2582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4235" y="132309"/>
            <a:ext cx="3871296" cy="8839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F06B2B47-BAB3-401D-92E0-6A7C0D8CBE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09883" y="5054244"/>
            <a:ext cx="1280271" cy="14936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497D2C76-647F-41FE-9F3A-683EF2C075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59486" y="5115209"/>
            <a:ext cx="1432684" cy="14326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155930AF-BC63-4206-BE83-C3F9CF277B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9269" y="5228993"/>
            <a:ext cx="1237595" cy="144487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97FD03D-5F4D-40F5-BB67-B54A6A341382}"/>
              </a:ext>
            </a:extLst>
          </p:cNvPr>
          <p:cNvSpPr txBox="1"/>
          <p:nvPr/>
        </p:nvSpPr>
        <p:spPr>
          <a:xfrm>
            <a:off x="477078" y="1515511"/>
            <a:ext cx="10517145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 skills you will need are: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2800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Translation into and from the TL.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2800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Knowledge of key grammatical concepts including verb formation and tenses, adjectival agreement, word order and the gender of nouns.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2800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Accurate pronunciation of TL phonics.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GB" sz="2800" kern="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Interpretation of written and spoken TL.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4459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9DD88FC-F9C0-4182-9DE9-4942134BD2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38066" y="51820"/>
            <a:ext cx="9144000" cy="952293"/>
          </a:xfrm>
        </p:spPr>
        <p:txBody>
          <a:bodyPr/>
          <a:lstStyle/>
          <a:p>
            <a:r>
              <a:rPr lang="en-GB" b="1" u="sng" dirty="0"/>
              <a:t>EXAMS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67FD30CD-5AED-4ACF-B0DB-05913B4E37C2}"/>
              </a:ext>
            </a:extLst>
          </p:cNvPr>
          <p:cNvGrpSpPr/>
          <p:nvPr/>
        </p:nvGrpSpPr>
        <p:grpSpPr>
          <a:xfrm>
            <a:off x="146469" y="132309"/>
            <a:ext cx="3871322" cy="883716"/>
            <a:chOff x="146469" y="132309"/>
            <a:chExt cx="3871322" cy="883716"/>
          </a:xfrm>
        </p:grpSpPr>
        <p:pic>
          <p:nvPicPr>
            <p:cNvPr id="4" name="Picture 3">
              <a:extLst>
                <a:ext uri="{FF2B5EF4-FFF2-40B4-BE49-F238E27FC236}">
                  <a16:creationId xmlns="" xmlns:a16="http://schemas.microsoft.com/office/drawing/2014/main" id="{1855C660-4506-4545-9B70-8CF57ECD76E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6469" y="184130"/>
              <a:ext cx="1152244" cy="768163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="" xmlns:a16="http://schemas.microsoft.com/office/drawing/2014/main" id="{0E27F745-DEC9-46A7-873D-3CB81333B0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87369" y="132309"/>
              <a:ext cx="1304657" cy="871804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="" xmlns:a16="http://schemas.microsoft.com/office/drawing/2014/main" id="{5B0470FD-F5E3-4D25-B278-0B23C81654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0682" y="273760"/>
              <a:ext cx="1237109" cy="742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93852F4-B126-4102-8822-E3215B2582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4235" y="132309"/>
            <a:ext cx="3871296" cy="8839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F06B2B47-BAB3-401D-92E0-6A7C0D8CBE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09883" y="5054244"/>
            <a:ext cx="1280271" cy="14936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497D2C76-647F-41FE-9F3A-683EF2C0756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59486" y="5115209"/>
            <a:ext cx="1432684" cy="14326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155930AF-BC63-4206-BE83-C3F9CF277B8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9269" y="5228993"/>
            <a:ext cx="1237595" cy="144487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97FD03D-5F4D-40F5-BB67-B54A6A341382}"/>
              </a:ext>
            </a:extLst>
          </p:cNvPr>
          <p:cNvSpPr txBox="1"/>
          <p:nvPr/>
        </p:nvSpPr>
        <p:spPr>
          <a:xfrm>
            <a:off x="474157" y="1677328"/>
            <a:ext cx="11243685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Tested over 4 papers including reading, writing, listening and speaking and all are worth 25% . You will be entered into either the Higher or the Foundation Tier. </a:t>
            </a:r>
          </a:p>
          <a:p>
            <a:pPr lvl="0" algn="ctr"/>
            <a:r>
              <a:rPr lang="en-GB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speaking exam takes place </a:t>
            </a:r>
            <a:r>
              <a:rPr lang="en-GB" sz="2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May </a:t>
            </a:r>
            <a:r>
              <a:rPr lang="en-GB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the other exams take place later in the Summer.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99732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9DD88FC-F9C0-4182-9DE9-4942134BD2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577680"/>
            <a:ext cx="9144000" cy="952293"/>
          </a:xfrm>
        </p:spPr>
        <p:txBody>
          <a:bodyPr>
            <a:normAutofit fontScale="90000"/>
          </a:bodyPr>
          <a:lstStyle/>
          <a:p>
            <a:r>
              <a:rPr lang="en-GB" b="1" u="sng" dirty="0"/>
              <a:t>READING </a:t>
            </a:r>
            <a:br>
              <a:rPr lang="en-GB" b="1" u="sng" dirty="0"/>
            </a:br>
            <a:r>
              <a:rPr lang="en-GB" b="1" u="sng" dirty="0"/>
              <a:t>EXAM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67FD30CD-5AED-4ACF-B0DB-05913B4E37C2}"/>
              </a:ext>
            </a:extLst>
          </p:cNvPr>
          <p:cNvGrpSpPr/>
          <p:nvPr/>
        </p:nvGrpSpPr>
        <p:grpSpPr>
          <a:xfrm>
            <a:off x="146469" y="132309"/>
            <a:ext cx="3871322" cy="883716"/>
            <a:chOff x="146469" y="132309"/>
            <a:chExt cx="3871322" cy="883716"/>
          </a:xfrm>
        </p:grpSpPr>
        <p:pic>
          <p:nvPicPr>
            <p:cNvPr id="4" name="Picture 3">
              <a:extLst>
                <a:ext uri="{FF2B5EF4-FFF2-40B4-BE49-F238E27FC236}">
                  <a16:creationId xmlns="" xmlns:a16="http://schemas.microsoft.com/office/drawing/2014/main" id="{1855C660-4506-4545-9B70-8CF57ECD76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6469" y="184130"/>
              <a:ext cx="1152244" cy="768163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="" xmlns:a16="http://schemas.microsoft.com/office/drawing/2014/main" id="{0E27F745-DEC9-46A7-873D-3CB81333B0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87369" y="132309"/>
              <a:ext cx="1304657" cy="871804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="" xmlns:a16="http://schemas.microsoft.com/office/drawing/2014/main" id="{5B0470FD-F5E3-4D25-B278-0B23C81654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0682" y="273760"/>
              <a:ext cx="1237109" cy="742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93852F4-B126-4102-8822-E3215B2582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4235" y="132309"/>
            <a:ext cx="3871296" cy="8839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F06B2B47-BAB3-401D-92E0-6A7C0D8CBE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09883" y="5054244"/>
            <a:ext cx="1280271" cy="14936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497D2C76-647F-41FE-9F3A-683EF2C075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59486" y="5115209"/>
            <a:ext cx="1432684" cy="14326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155930AF-BC63-4206-BE83-C3F9CF277B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9269" y="5228993"/>
            <a:ext cx="1237595" cy="144487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97FD03D-5F4D-40F5-BB67-B54A6A341382}"/>
              </a:ext>
            </a:extLst>
          </p:cNvPr>
          <p:cNvSpPr txBox="1"/>
          <p:nvPr/>
        </p:nvSpPr>
        <p:spPr>
          <a:xfrm>
            <a:off x="146469" y="1677328"/>
            <a:ext cx="1189906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400" b="1" dirty="0">
                <a:solidFill>
                  <a:prstClr val="black"/>
                </a:solidFill>
              </a:rPr>
              <a:t>Section A – </a:t>
            </a:r>
            <a:r>
              <a:rPr lang="en-GB" sz="2400" dirty="0">
                <a:solidFill>
                  <a:prstClr val="black"/>
                </a:solidFill>
              </a:rPr>
              <a:t>Answer in </a:t>
            </a:r>
            <a:r>
              <a:rPr lang="en-GB" sz="2400" b="1" dirty="0">
                <a:solidFill>
                  <a:prstClr val="black"/>
                </a:solidFill>
              </a:rPr>
              <a:t>English</a:t>
            </a:r>
            <a:r>
              <a:rPr lang="en-GB" sz="2400" dirty="0">
                <a:solidFill>
                  <a:prstClr val="black"/>
                </a:solidFill>
              </a:rPr>
              <a:t> with a variety of question type (multiple choice, choose the correct name, tick the correct box and comprehension questions).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400" b="1" dirty="0">
                <a:solidFill>
                  <a:prstClr val="black"/>
                </a:solidFill>
              </a:rPr>
              <a:t>Section B – </a:t>
            </a:r>
            <a:r>
              <a:rPr lang="en-GB" sz="2400" dirty="0">
                <a:solidFill>
                  <a:prstClr val="black"/>
                </a:solidFill>
              </a:rPr>
              <a:t>Answer in </a:t>
            </a:r>
            <a:r>
              <a:rPr lang="en-GB" sz="2400" b="1" dirty="0">
                <a:solidFill>
                  <a:prstClr val="black"/>
                </a:solidFill>
              </a:rPr>
              <a:t>TL </a:t>
            </a:r>
            <a:r>
              <a:rPr lang="en-GB" sz="2400" dirty="0">
                <a:solidFill>
                  <a:prstClr val="black"/>
                </a:solidFill>
              </a:rPr>
              <a:t>with a variety of question type (multiple choice, choose the correct name, tick the correct box and comprehension questions).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prstClr val="black"/>
                </a:solidFill>
              </a:rPr>
              <a:t>A range of formats will be used (announcements, news bulletins, conversations and telephone messages using a range of tenses and structures).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400" b="1" dirty="0">
                <a:solidFill>
                  <a:prstClr val="black"/>
                </a:solidFill>
              </a:rPr>
              <a:t>Section C – </a:t>
            </a:r>
            <a:r>
              <a:rPr lang="en-GB" sz="2400" dirty="0">
                <a:solidFill>
                  <a:prstClr val="black"/>
                </a:solidFill>
              </a:rPr>
              <a:t>Translation from </a:t>
            </a:r>
            <a:r>
              <a:rPr lang="en-GB" sz="2400" b="1" dirty="0">
                <a:solidFill>
                  <a:prstClr val="black"/>
                </a:solidFill>
              </a:rPr>
              <a:t>TL into English. </a:t>
            </a:r>
            <a:r>
              <a:rPr lang="en-GB" sz="2400" dirty="0">
                <a:solidFill>
                  <a:prstClr val="black"/>
                </a:solidFill>
              </a:rPr>
              <a:t>FT – 35 words and HT – 50 words.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prstClr val="black"/>
                </a:solidFill>
              </a:rPr>
              <a:t>A range of formats will be used (brochures, guides, letters, newspapers and literary texts using a range of tenses and structures).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008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F8C9F3EE-30E5-41CB-A553-47D2759138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71033"/>
            <a:ext cx="6384094" cy="24596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3AD4B637-5A48-415F-AC65-E681ADD330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4096" y="1640431"/>
            <a:ext cx="5943672" cy="5217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7120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9DD88FC-F9C0-4182-9DE9-4942134BD2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38066" y="687233"/>
            <a:ext cx="9144000" cy="952293"/>
          </a:xfrm>
        </p:spPr>
        <p:txBody>
          <a:bodyPr>
            <a:normAutofit fontScale="90000"/>
          </a:bodyPr>
          <a:lstStyle/>
          <a:p>
            <a:r>
              <a:rPr lang="en-GB" b="1" u="sng" dirty="0"/>
              <a:t>LISTENING </a:t>
            </a:r>
            <a:br>
              <a:rPr lang="en-GB" b="1" u="sng" dirty="0"/>
            </a:br>
            <a:r>
              <a:rPr lang="en-GB" b="1" u="sng" dirty="0"/>
              <a:t>EXAM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67FD30CD-5AED-4ACF-B0DB-05913B4E37C2}"/>
              </a:ext>
            </a:extLst>
          </p:cNvPr>
          <p:cNvGrpSpPr/>
          <p:nvPr/>
        </p:nvGrpSpPr>
        <p:grpSpPr>
          <a:xfrm>
            <a:off x="146469" y="132309"/>
            <a:ext cx="3871322" cy="883716"/>
            <a:chOff x="146469" y="132309"/>
            <a:chExt cx="3871322" cy="883716"/>
          </a:xfrm>
        </p:grpSpPr>
        <p:pic>
          <p:nvPicPr>
            <p:cNvPr id="4" name="Picture 3">
              <a:extLst>
                <a:ext uri="{FF2B5EF4-FFF2-40B4-BE49-F238E27FC236}">
                  <a16:creationId xmlns="" xmlns:a16="http://schemas.microsoft.com/office/drawing/2014/main" id="{1855C660-4506-4545-9B70-8CF57ECD76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6469" y="184130"/>
              <a:ext cx="1152244" cy="768163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="" xmlns:a16="http://schemas.microsoft.com/office/drawing/2014/main" id="{0E27F745-DEC9-46A7-873D-3CB81333B0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87369" y="132309"/>
              <a:ext cx="1304657" cy="871804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="" xmlns:a16="http://schemas.microsoft.com/office/drawing/2014/main" id="{5B0470FD-F5E3-4D25-B278-0B23C81654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0682" y="273760"/>
              <a:ext cx="1237109" cy="742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93852F4-B126-4102-8822-E3215B2582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4235" y="132309"/>
            <a:ext cx="3871296" cy="8839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F06B2B47-BAB3-401D-92E0-6A7C0D8CBE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09883" y="5054244"/>
            <a:ext cx="1280271" cy="14936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497D2C76-647F-41FE-9F3A-683EF2C075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59486" y="5115209"/>
            <a:ext cx="1432684" cy="14326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155930AF-BC63-4206-BE83-C3F9CF277B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9269" y="5228993"/>
            <a:ext cx="1237595" cy="144487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97FD03D-5F4D-40F5-BB67-B54A6A341382}"/>
              </a:ext>
            </a:extLst>
          </p:cNvPr>
          <p:cNvSpPr txBox="1"/>
          <p:nvPr/>
        </p:nvSpPr>
        <p:spPr>
          <a:xfrm>
            <a:off x="474157" y="1861994"/>
            <a:ext cx="1124368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5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minutes reading time.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Hear everything twice and there are pauses.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Section A –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Answer in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English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with a 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variety of question type (multiple choice, choose the correct name, tick the correct box and comprehension questions).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Section B –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Answer in </a:t>
            </a: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TL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en-GB" sz="2400" dirty="0">
                <a:solidFill>
                  <a:prstClr val="black"/>
                </a:solidFill>
              </a:rPr>
              <a:t>with a variety of question type (multiple choice, choose the correct name, tick the correct box and comprehension questions).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prstClr val="black"/>
                </a:solidFill>
              </a:rPr>
              <a:t>A range of formats will be used (announcements, news bulletins, conversations and telephone messages using a range of tenses and structures).</a:t>
            </a:r>
          </a:p>
        </p:txBody>
      </p:sp>
    </p:spTree>
    <p:extLst>
      <p:ext uri="{BB962C8B-B14F-4D97-AF65-F5344CB8AC3E}">
        <p14:creationId xmlns:p14="http://schemas.microsoft.com/office/powerpoint/2010/main" val="34134622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E3B8CF4-1A8B-45DC-8953-C316154634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7433" y="148533"/>
            <a:ext cx="5725552" cy="6709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860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9DD88FC-F9C0-4182-9DE9-4942134BD2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38066" y="655092"/>
            <a:ext cx="9144000" cy="952293"/>
          </a:xfrm>
        </p:spPr>
        <p:txBody>
          <a:bodyPr>
            <a:normAutofit fontScale="90000"/>
          </a:bodyPr>
          <a:lstStyle/>
          <a:p>
            <a:r>
              <a:rPr lang="en-GB" b="1" u="sng" dirty="0"/>
              <a:t>WRITING </a:t>
            </a:r>
            <a:br>
              <a:rPr lang="en-GB" b="1" u="sng" dirty="0"/>
            </a:br>
            <a:r>
              <a:rPr lang="en-GB" b="1" u="sng" dirty="0"/>
              <a:t>EXAM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67FD30CD-5AED-4ACF-B0DB-05913B4E37C2}"/>
              </a:ext>
            </a:extLst>
          </p:cNvPr>
          <p:cNvGrpSpPr/>
          <p:nvPr/>
        </p:nvGrpSpPr>
        <p:grpSpPr>
          <a:xfrm>
            <a:off x="146469" y="132309"/>
            <a:ext cx="3871322" cy="883716"/>
            <a:chOff x="146469" y="132309"/>
            <a:chExt cx="3871322" cy="883716"/>
          </a:xfrm>
        </p:grpSpPr>
        <p:pic>
          <p:nvPicPr>
            <p:cNvPr id="4" name="Picture 3">
              <a:extLst>
                <a:ext uri="{FF2B5EF4-FFF2-40B4-BE49-F238E27FC236}">
                  <a16:creationId xmlns="" xmlns:a16="http://schemas.microsoft.com/office/drawing/2014/main" id="{1855C660-4506-4545-9B70-8CF57ECD76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6469" y="184130"/>
              <a:ext cx="1152244" cy="768163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="" xmlns:a16="http://schemas.microsoft.com/office/drawing/2014/main" id="{0E27F745-DEC9-46A7-873D-3CB81333B0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87369" y="132309"/>
              <a:ext cx="1304657" cy="871804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="" xmlns:a16="http://schemas.microsoft.com/office/drawing/2014/main" id="{5B0470FD-F5E3-4D25-B278-0B23C81654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0682" y="273760"/>
              <a:ext cx="1237109" cy="742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93852F4-B126-4102-8822-E3215B2582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4235" y="132309"/>
            <a:ext cx="3871296" cy="8839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F06B2B47-BAB3-401D-92E0-6A7C0D8CBE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09883" y="5054244"/>
            <a:ext cx="1280271" cy="14936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497D2C76-647F-41FE-9F3A-683EF2C075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59486" y="5115209"/>
            <a:ext cx="1432684" cy="14326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155930AF-BC63-4206-BE83-C3F9CF277B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9269" y="5228993"/>
            <a:ext cx="1237595" cy="144487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3EA343B0-965C-4A5C-B641-EA770A19E04E}"/>
              </a:ext>
            </a:extLst>
          </p:cNvPr>
          <p:cNvSpPr/>
          <p:nvPr/>
        </p:nvSpPr>
        <p:spPr>
          <a:xfrm>
            <a:off x="146469" y="1607385"/>
            <a:ext cx="12192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Foundation Tier</a:t>
            </a:r>
          </a:p>
          <a:p>
            <a:pPr lvl="0">
              <a:defRPr/>
            </a:pPr>
            <a:r>
              <a:rPr lang="en-GB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 1 – write short phrases.</a:t>
            </a:r>
          </a:p>
          <a:p>
            <a:pPr lvl="0">
              <a:defRPr/>
            </a:pPr>
            <a:r>
              <a:rPr lang="en-GB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 2 – 40 word piece.</a:t>
            </a:r>
          </a:p>
          <a:p>
            <a:pPr lvl="0">
              <a:defRPr/>
            </a:pPr>
            <a:r>
              <a:rPr lang="en-GB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 3 – Translation from English to TL (35 words).</a:t>
            </a:r>
          </a:p>
          <a:p>
            <a:pPr lvl="0">
              <a:defRPr/>
            </a:pPr>
            <a:r>
              <a:rPr lang="en-GB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 4 – 90 word piece. You get a choice of two questions. </a:t>
            </a:r>
          </a:p>
          <a:p>
            <a:pPr lvl="0">
              <a:defRPr/>
            </a:pPr>
            <a:endParaRPr lang="en-GB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defRPr/>
            </a:pPr>
            <a:r>
              <a:rPr lang="en-GB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Higher Tier</a:t>
            </a:r>
          </a:p>
          <a:p>
            <a:pPr lvl="0">
              <a:defRPr/>
            </a:pPr>
            <a:r>
              <a:rPr lang="en-GB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 1 – 90 word piece. You get a choice of two questions.</a:t>
            </a:r>
          </a:p>
          <a:p>
            <a:pPr lvl="0">
              <a:defRPr/>
            </a:pPr>
            <a:r>
              <a:rPr lang="en-GB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 2 – 150 word task. You get a choice of two questions.</a:t>
            </a:r>
          </a:p>
          <a:p>
            <a:pPr lvl="0">
              <a:defRPr/>
            </a:pPr>
            <a:r>
              <a:rPr lang="en-GB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 3 – Translation from English into TL (50 words).</a:t>
            </a:r>
          </a:p>
        </p:txBody>
      </p:sp>
    </p:spTree>
    <p:extLst>
      <p:ext uri="{BB962C8B-B14F-4D97-AF65-F5344CB8AC3E}">
        <p14:creationId xmlns:p14="http://schemas.microsoft.com/office/powerpoint/2010/main" val="782481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EF4A7991-B650-450E-AFBB-94D47E0989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4566" y="838456"/>
            <a:ext cx="10210589" cy="5590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1884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9DD88FC-F9C0-4182-9DE9-4942134BD2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6018" y="1381114"/>
            <a:ext cx="9144000" cy="952293"/>
          </a:xfrm>
        </p:spPr>
        <p:txBody>
          <a:bodyPr>
            <a:normAutofit fontScale="90000"/>
          </a:bodyPr>
          <a:lstStyle/>
          <a:p>
            <a:r>
              <a:rPr lang="en-GB" b="1" u="sng" dirty="0"/>
              <a:t>SPEAKING</a:t>
            </a:r>
            <a:br>
              <a:rPr lang="en-GB" b="1" u="sng" dirty="0"/>
            </a:br>
            <a:r>
              <a:rPr lang="en-GB" b="1" u="sng" dirty="0"/>
              <a:t> EXAM</a:t>
            </a:r>
            <a:br>
              <a:rPr lang="en-GB" b="1" u="sng" dirty="0"/>
            </a:br>
            <a:endParaRPr lang="en-GB" b="1" u="sng" dirty="0"/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67FD30CD-5AED-4ACF-B0DB-05913B4E37C2}"/>
              </a:ext>
            </a:extLst>
          </p:cNvPr>
          <p:cNvGrpSpPr/>
          <p:nvPr/>
        </p:nvGrpSpPr>
        <p:grpSpPr>
          <a:xfrm>
            <a:off x="146469" y="132309"/>
            <a:ext cx="3871322" cy="883716"/>
            <a:chOff x="146469" y="132309"/>
            <a:chExt cx="3871322" cy="883716"/>
          </a:xfrm>
        </p:grpSpPr>
        <p:pic>
          <p:nvPicPr>
            <p:cNvPr id="4" name="Picture 3">
              <a:extLst>
                <a:ext uri="{FF2B5EF4-FFF2-40B4-BE49-F238E27FC236}">
                  <a16:creationId xmlns="" xmlns:a16="http://schemas.microsoft.com/office/drawing/2014/main" id="{1855C660-4506-4545-9B70-8CF57ECD76E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6469" y="184130"/>
              <a:ext cx="1152244" cy="768163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="" xmlns:a16="http://schemas.microsoft.com/office/drawing/2014/main" id="{0E27F745-DEC9-46A7-873D-3CB81333B0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87369" y="132309"/>
              <a:ext cx="1304657" cy="871804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="" xmlns:a16="http://schemas.microsoft.com/office/drawing/2014/main" id="{5B0470FD-F5E3-4D25-B278-0B23C81654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0682" y="273760"/>
              <a:ext cx="1237109" cy="742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93852F4-B126-4102-8822-E3215B2582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4235" y="132309"/>
            <a:ext cx="3871296" cy="8839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F06B2B47-BAB3-401D-92E0-6A7C0D8CBE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09883" y="5054244"/>
            <a:ext cx="1280271" cy="14936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497D2C76-647F-41FE-9F3A-683EF2C0756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59486" y="5115209"/>
            <a:ext cx="1432684" cy="14326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155930AF-BC63-4206-BE83-C3F9CF277B8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9269" y="5228993"/>
            <a:ext cx="1237595" cy="144487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897FD03D-5F4D-40F5-BB67-B54A6A341382}"/>
              </a:ext>
            </a:extLst>
          </p:cNvPr>
          <p:cNvSpPr txBox="1"/>
          <p:nvPr/>
        </p:nvSpPr>
        <p:spPr>
          <a:xfrm>
            <a:off x="137643" y="1447352"/>
            <a:ext cx="12054357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Foundation Tier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Speak for 7-9 minutes with 12 minutes preparation time.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Roleplay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card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General conversation – Conversation on 2 themes which you choose one of them. The other theme is which ever theme has not been covered in the photo card.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Higher Tier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Speak for 10-</a:t>
            </a:r>
            <a:r>
              <a:rPr lang="en-GB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minutes with 12 minutes preparation time. </a:t>
            </a:r>
            <a:endParaRPr kumimoji="0" lang="en-GB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lvl="0">
              <a:defRPr/>
            </a:pPr>
            <a:r>
              <a:rPr lang="en-GB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Roleplay</a:t>
            </a:r>
          </a:p>
          <a:p>
            <a:pPr lvl="0">
              <a:defRPr/>
            </a:pPr>
            <a:r>
              <a:rPr lang="en-GB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card</a:t>
            </a:r>
          </a:p>
          <a:p>
            <a:pPr lvl="0">
              <a:defRPr/>
            </a:pPr>
            <a:r>
              <a:rPr lang="en-GB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 conversation - Conversation on 2 themes which you choose one of them. The other theme is which ever theme has not been covered in the photo card. </a:t>
            </a:r>
          </a:p>
          <a:p>
            <a:pPr lvl="0">
              <a:defRPr/>
            </a:pPr>
            <a:endParaRPr lang="en-GB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5041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0AAAA842-3E55-419F-93D5-02719E874D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2890"/>
            <a:ext cx="6428935" cy="5524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B174CCFA-BD6A-4423-9513-2B8E29C178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920" y="442890"/>
            <a:ext cx="6161649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1088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9DD88FC-F9C0-4182-9DE9-4942134BD2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2359" y="-11912"/>
            <a:ext cx="9602774" cy="952293"/>
          </a:xfrm>
        </p:spPr>
        <p:txBody>
          <a:bodyPr>
            <a:noAutofit/>
          </a:bodyPr>
          <a:lstStyle/>
          <a:p>
            <a:r>
              <a:rPr lang="en-GB" sz="4400" b="1" u="sng" dirty="0" smtClean="0"/>
              <a:t>Revision resources</a:t>
            </a:r>
            <a:endParaRPr lang="en-GB" sz="4400" b="1" u="sng" dirty="0"/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67FD30CD-5AED-4ACF-B0DB-05913B4E37C2}"/>
              </a:ext>
            </a:extLst>
          </p:cNvPr>
          <p:cNvGrpSpPr/>
          <p:nvPr/>
        </p:nvGrpSpPr>
        <p:grpSpPr>
          <a:xfrm>
            <a:off x="11459" y="120397"/>
            <a:ext cx="3871322" cy="883716"/>
            <a:chOff x="146469" y="132309"/>
            <a:chExt cx="3871322" cy="883716"/>
          </a:xfrm>
        </p:grpSpPr>
        <p:pic>
          <p:nvPicPr>
            <p:cNvPr id="4" name="Picture 3">
              <a:extLst>
                <a:ext uri="{FF2B5EF4-FFF2-40B4-BE49-F238E27FC236}">
                  <a16:creationId xmlns="" xmlns:a16="http://schemas.microsoft.com/office/drawing/2014/main" id="{1855C660-4506-4545-9B70-8CF57ECD76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6469" y="184130"/>
              <a:ext cx="1152244" cy="768163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="" xmlns:a16="http://schemas.microsoft.com/office/drawing/2014/main" id="{0E27F745-DEC9-46A7-873D-3CB81333B0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87369" y="132309"/>
              <a:ext cx="1304657" cy="871804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="" xmlns:a16="http://schemas.microsoft.com/office/drawing/2014/main" id="{5B0470FD-F5E3-4D25-B278-0B23C81654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0682" y="273760"/>
              <a:ext cx="1237109" cy="742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93852F4-B126-4102-8822-E3215B2582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0704" y="120116"/>
            <a:ext cx="3871296" cy="8839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F06B2B47-BAB3-401D-92E0-6A7C0D8CBE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34539" y="5115209"/>
            <a:ext cx="1280271" cy="14936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497D2C76-647F-41FE-9F3A-683EF2C075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08511" y="5054243"/>
            <a:ext cx="1432684" cy="14326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155930AF-BC63-4206-BE83-C3F9CF277B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96944" y="5054243"/>
            <a:ext cx="1237595" cy="1444877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468" y="1062428"/>
            <a:ext cx="7903250" cy="6027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818481" y="2009799"/>
            <a:ext cx="28757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PLUS</a:t>
            </a:r>
          </a:p>
          <a:p>
            <a:pPr algn="ctr"/>
            <a:r>
              <a:rPr lang="en-GB" b="1" dirty="0" smtClean="0"/>
              <a:t>Your books, your vocabulary booklets and your conversation answers.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8281009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9DD88FC-F9C0-4182-9DE9-4942134BD2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38066" y="51820"/>
            <a:ext cx="9144000" cy="952293"/>
          </a:xfrm>
        </p:spPr>
        <p:txBody>
          <a:bodyPr/>
          <a:lstStyle/>
          <a:p>
            <a:r>
              <a:rPr lang="en-GB" sz="5400" b="1" u="sng" dirty="0" smtClean="0"/>
              <a:t>How to revise.</a:t>
            </a:r>
            <a:endParaRPr lang="en-GB" sz="5400" b="1" u="sng" dirty="0"/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67FD30CD-5AED-4ACF-B0DB-05913B4E37C2}"/>
              </a:ext>
            </a:extLst>
          </p:cNvPr>
          <p:cNvGrpSpPr/>
          <p:nvPr/>
        </p:nvGrpSpPr>
        <p:grpSpPr>
          <a:xfrm>
            <a:off x="146469" y="132309"/>
            <a:ext cx="3871322" cy="883716"/>
            <a:chOff x="146469" y="132309"/>
            <a:chExt cx="3871322" cy="883716"/>
          </a:xfrm>
        </p:grpSpPr>
        <p:pic>
          <p:nvPicPr>
            <p:cNvPr id="4" name="Picture 3">
              <a:extLst>
                <a:ext uri="{FF2B5EF4-FFF2-40B4-BE49-F238E27FC236}">
                  <a16:creationId xmlns="" xmlns:a16="http://schemas.microsoft.com/office/drawing/2014/main" id="{1855C660-4506-4545-9B70-8CF57ECD76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6469" y="184130"/>
              <a:ext cx="1152244" cy="768163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="" xmlns:a16="http://schemas.microsoft.com/office/drawing/2014/main" id="{0E27F745-DEC9-46A7-873D-3CB81333B0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87369" y="132309"/>
              <a:ext cx="1304657" cy="871804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="" xmlns:a16="http://schemas.microsoft.com/office/drawing/2014/main" id="{5B0470FD-F5E3-4D25-B278-0B23C81654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0682" y="273760"/>
              <a:ext cx="1237109" cy="742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693852F4-B126-4102-8822-E3215B2582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4235" y="132309"/>
            <a:ext cx="3871296" cy="8839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F06B2B47-BAB3-401D-92E0-6A7C0D8CBE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09883" y="5143008"/>
            <a:ext cx="1280271" cy="14936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497D2C76-647F-41FE-9F3A-683EF2C075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49624" y="5368488"/>
            <a:ext cx="1432684" cy="143268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155930AF-BC63-4206-BE83-C3F9CF277B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9269" y="5368488"/>
            <a:ext cx="1237595" cy="144487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6469" y="1154242"/>
            <a:ext cx="118990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Attend the weekly revision session which is put on by your teacher. </a:t>
            </a:r>
          </a:p>
          <a:p>
            <a:r>
              <a:rPr lang="en-GB" b="1" dirty="0" smtClean="0"/>
              <a:t>Spanish – </a:t>
            </a:r>
            <a:r>
              <a:rPr lang="en-GB" dirty="0" smtClean="0"/>
              <a:t>Thursday after-school for 1 hour.</a:t>
            </a:r>
          </a:p>
          <a:p>
            <a:r>
              <a:rPr lang="en-GB" b="1" dirty="0" smtClean="0"/>
              <a:t>German -  </a:t>
            </a:r>
            <a:r>
              <a:rPr lang="en-GB" dirty="0" smtClean="0"/>
              <a:t>Monday after-school for 1 hour.</a:t>
            </a:r>
          </a:p>
          <a:p>
            <a:r>
              <a:rPr lang="en-GB" b="1" dirty="0" smtClean="0"/>
              <a:t>French – </a:t>
            </a:r>
            <a:r>
              <a:rPr lang="en-GB" dirty="0" smtClean="0"/>
              <a:t>Appointments at break and lunch times and after after-school on Thursday.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46469" y="2377904"/>
            <a:ext cx="118990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Attend the Easter revision session which is put on by your teacher. </a:t>
            </a:r>
          </a:p>
          <a:p>
            <a:r>
              <a:rPr lang="en-GB" b="1" dirty="0" smtClean="0"/>
              <a:t>Spanish – </a:t>
            </a:r>
            <a:r>
              <a:rPr lang="en-GB" dirty="0" smtClean="0"/>
              <a:t>Wednesday 24</a:t>
            </a:r>
            <a:r>
              <a:rPr lang="en-GB" baseline="30000" dirty="0" smtClean="0"/>
              <a:t>th</a:t>
            </a:r>
            <a:r>
              <a:rPr lang="en-GB" dirty="0" smtClean="0"/>
              <a:t> April 9am-1pm.</a:t>
            </a:r>
          </a:p>
          <a:p>
            <a:r>
              <a:rPr lang="en-GB" b="1" dirty="0" smtClean="0"/>
              <a:t>French – </a:t>
            </a:r>
            <a:r>
              <a:rPr lang="en-GB" dirty="0" smtClean="0"/>
              <a:t>Wednesday 24</a:t>
            </a:r>
            <a:r>
              <a:rPr lang="en-GB" baseline="30000" dirty="0" smtClean="0"/>
              <a:t>th</a:t>
            </a:r>
            <a:r>
              <a:rPr lang="en-GB" dirty="0" smtClean="0"/>
              <a:t> April 10am-2pm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46469" y="3309025"/>
            <a:ext cx="118990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Not everyone learns the same way so try a VARIETY of methods and use a VARIETY of resources. </a:t>
            </a:r>
          </a:p>
          <a:p>
            <a:r>
              <a:rPr lang="en-GB" dirty="0" smtClean="0"/>
              <a:t>Look at the resource list on the hand out and try some of them out. </a:t>
            </a:r>
          </a:p>
          <a:p>
            <a:r>
              <a:rPr lang="en-GB" dirty="0" smtClean="0"/>
              <a:t>Use your book, vocabulary booklet and GCSE conversation answers. </a:t>
            </a:r>
          </a:p>
          <a:p>
            <a:r>
              <a:rPr lang="en-GB" dirty="0" smtClean="0"/>
              <a:t>Get someone to test you.</a:t>
            </a:r>
          </a:p>
          <a:p>
            <a:r>
              <a:rPr lang="en-GB" dirty="0" smtClean="0"/>
              <a:t>Create mind maps, flashcards and verb/ tenses tables.</a:t>
            </a:r>
          </a:p>
          <a:p>
            <a:r>
              <a:rPr lang="en-GB" dirty="0" smtClean="0"/>
              <a:t>Record yourself reading out your conversation paragraphs and listen back to them over and over again.</a:t>
            </a:r>
          </a:p>
          <a:p>
            <a:r>
              <a:rPr lang="en-GB" dirty="0" smtClean="0"/>
              <a:t>Do past papers – Your teachers can print you one and will happily mark it for you.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1840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824</Words>
  <Application>Microsoft Office PowerPoint</Application>
  <PresentationFormat>Custom</PresentationFormat>
  <Paragraphs>80</Paragraphs>
  <Slides>14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MFL GCSE</vt:lpstr>
      <vt:lpstr>THEMES</vt:lpstr>
      <vt:lpstr>SKILLS</vt:lpstr>
      <vt:lpstr>EXAMS</vt:lpstr>
      <vt:lpstr>READING  EXAM</vt:lpstr>
      <vt:lpstr>PowerPoint Presentation</vt:lpstr>
      <vt:lpstr>LISTENING  EXAM</vt:lpstr>
      <vt:lpstr>PowerPoint Presentation</vt:lpstr>
      <vt:lpstr>WRITING  EXAM</vt:lpstr>
      <vt:lpstr>PowerPoint Presentation</vt:lpstr>
      <vt:lpstr>SPEAKING  EXAM </vt:lpstr>
      <vt:lpstr>PowerPoint Presentation</vt:lpstr>
      <vt:lpstr>Revision resources</vt:lpstr>
      <vt:lpstr>How to revise.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MFL GCSE</dc:title>
  <dc:creator>Hayley Gould</dc:creator>
  <cp:lastModifiedBy>S Flint</cp:lastModifiedBy>
  <cp:revision>23</cp:revision>
  <dcterms:created xsi:type="dcterms:W3CDTF">2019-01-30T11:32:21Z</dcterms:created>
  <dcterms:modified xsi:type="dcterms:W3CDTF">2019-03-22T10:13:47Z</dcterms:modified>
</cp:coreProperties>
</file>