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8" r:id="rId3"/>
    <p:sldId id="261" r:id="rId4"/>
    <p:sldId id="266" r:id="rId5"/>
    <p:sldId id="269" r:id="rId6"/>
    <p:sldId id="259" r:id="rId7"/>
    <p:sldId id="260" r:id="rId8"/>
    <p:sldId id="262" r:id="rId9"/>
    <p:sldId id="263" r:id="rId10"/>
    <p:sldId id="264" r:id="rId11"/>
    <p:sldId id="267" r:id="rId12"/>
    <p:sldId id="26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5" d="100"/>
          <a:sy n="95" d="100"/>
        </p:scale>
        <p:origin x="86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50C5EE-30C0-47A1-A581-6659398323D4}" type="datetimeFigureOut">
              <a:rPr lang="en-GB" smtClean="0"/>
              <a:t>15/05/2018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901FFC-6D65-4027-A3EE-491440AD8EC4}" type="slidenum">
              <a:rPr lang="en-GB" smtClean="0"/>
              <a:t>‹#›</a:t>
            </a:fld>
            <a:endParaRPr lang="en-GB"/>
          </a:p>
        </p:txBody>
      </p:sp>
    </p:spTree>
    <p:extLst>
      <p:ext uri="{BB962C8B-B14F-4D97-AF65-F5344CB8AC3E}">
        <p14:creationId xmlns:p14="http://schemas.microsoft.com/office/powerpoint/2010/main" val="2109192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901FFC-6D65-4027-A3EE-491440AD8EC4}" type="slidenum">
              <a:rPr lang="en-GB" smtClean="0"/>
              <a:t>12</a:t>
            </a:fld>
            <a:endParaRPr lang="en-GB"/>
          </a:p>
        </p:txBody>
      </p:sp>
    </p:spTree>
    <p:extLst>
      <p:ext uri="{BB962C8B-B14F-4D97-AF65-F5344CB8AC3E}">
        <p14:creationId xmlns:p14="http://schemas.microsoft.com/office/powerpoint/2010/main" val="94379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5D27AC0-F2ED-423C-97F0-201A5A7A275A}"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1056608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D27AC0-F2ED-423C-97F0-201A5A7A275A}"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3903116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D27AC0-F2ED-423C-97F0-201A5A7A275A}"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613050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5D27AC0-F2ED-423C-97F0-201A5A7A275A}" type="datetimeFigureOut">
              <a:rPr lang="en-GB" smtClean="0"/>
              <a:t>15/05/2018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2108418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5D27AC0-F2ED-423C-97F0-201A5A7A275A}" type="datetimeFigureOut">
              <a:rPr lang="en-GB" smtClean="0"/>
              <a:t>15/05/2018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1781811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5D27AC0-F2ED-423C-97F0-201A5A7A275A}" type="datetimeFigureOut">
              <a:rPr lang="en-GB" smtClean="0"/>
              <a:t>15/05/2018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2969995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D27AC0-F2ED-423C-97F0-201A5A7A275A}" type="datetimeFigureOut">
              <a:rPr lang="en-GB" smtClean="0"/>
              <a:t>15/05/2018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1666326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D27AC0-F2ED-423C-97F0-201A5A7A275A}" type="datetimeFigureOut">
              <a:rPr lang="en-GB" smtClean="0"/>
              <a:t>15/05/2018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3167998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D27AC0-F2ED-423C-97F0-201A5A7A275A}" type="datetimeFigureOut">
              <a:rPr lang="en-GB" smtClean="0"/>
              <a:t>15/05/2018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3040926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D27AC0-F2ED-423C-97F0-201A5A7A275A}"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3541394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D27AC0-F2ED-423C-97F0-201A5A7A275A}"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04CB-29FE-411F-BE32-ABC23BD64599}" type="slidenum">
              <a:rPr lang="en-GB" smtClean="0"/>
              <a:t>‹#›</a:t>
            </a:fld>
            <a:endParaRPr lang="en-GB"/>
          </a:p>
        </p:txBody>
      </p:sp>
    </p:spTree>
    <p:extLst>
      <p:ext uri="{BB962C8B-B14F-4D97-AF65-F5344CB8AC3E}">
        <p14:creationId xmlns:p14="http://schemas.microsoft.com/office/powerpoint/2010/main" val="474361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D27AC0-F2ED-423C-97F0-201A5A7A275A}" type="datetimeFigureOut">
              <a:rPr lang="en-GB" smtClean="0"/>
              <a:t>15/05/2018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2E04CB-29FE-411F-BE32-ABC23BD64599}" type="slidenum">
              <a:rPr lang="en-GB" smtClean="0"/>
              <a:t>‹#›</a:t>
            </a:fld>
            <a:endParaRPr lang="en-GB"/>
          </a:p>
        </p:txBody>
      </p:sp>
    </p:spTree>
    <p:extLst>
      <p:ext uri="{BB962C8B-B14F-4D97-AF65-F5344CB8AC3E}">
        <p14:creationId xmlns:p14="http://schemas.microsoft.com/office/powerpoint/2010/main" val="13189462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lstStyle/>
          <a:p>
            <a:endParaRPr lang="en-GB" dirty="0"/>
          </a:p>
        </p:txBody>
      </p:sp>
      <p:sp>
        <p:nvSpPr>
          <p:cNvPr id="3" name="Subtitle 2"/>
          <p:cNvSpPr>
            <a:spLocks noGrp="1"/>
          </p:cNvSpPr>
          <p:nvPr>
            <p:ph type="subTitle" idx="1"/>
          </p:nvPr>
        </p:nvSpPr>
        <p:spPr>
          <a:xfrm>
            <a:off x="1403648" y="620688"/>
            <a:ext cx="6400800" cy="1296144"/>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I am moving to Secondary School</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334639"/>
            <a:ext cx="1990725"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ight Arrow 3"/>
          <p:cNvSpPr/>
          <p:nvPr/>
        </p:nvSpPr>
        <p:spPr>
          <a:xfrm>
            <a:off x="3851920" y="3501008"/>
            <a:ext cx="1512168" cy="12241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47943"/>
            <a:ext cx="1914525" cy="181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1004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br>
              <a:rPr lang="en-GB" sz="2800" dirty="0"/>
            </a:br>
            <a:br>
              <a:rPr lang="en-GB" sz="2800" dirty="0"/>
            </a:br>
            <a:br>
              <a:rPr lang="en-GB" sz="2800" dirty="0"/>
            </a:br>
            <a:r>
              <a:rPr lang="en-GB" sz="2200" dirty="0"/>
              <a:t>Young people stay at Primary School until the end of Year 6. This is because new students will start in Reception and the Year 6s need to go on to learn other things at Secondary School.   Young people stay at secondary school for 5 years. They get to know their teachers really well and make new friends. </a:t>
            </a:r>
            <a:br>
              <a:rPr lang="en-GB" sz="2200" dirty="0"/>
            </a:br>
            <a:br>
              <a:rPr lang="en-GB" sz="2200" dirty="0"/>
            </a:br>
            <a:r>
              <a:rPr lang="en-GB" sz="2200" dirty="0"/>
              <a:t>Some young people feel worried about changing school. This is understandable. </a:t>
            </a:r>
            <a:br>
              <a:rPr lang="en-GB" sz="2200" dirty="0"/>
            </a:br>
            <a:br>
              <a:rPr lang="en-GB" sz="2200" dirty="0"/>
            </a:br>
            <a:r>
              <a:rPr lang="en-GB" sz="2200" b="1" dirty="0"/>
              <a:t>My Primary School will help me with my worries so that Buxton Community School know how I feel and can help me.</a:t>
            </a:r>
            <a:br>
              <a:rPr lang="en-GB" sz="2800" dirty="0"/>
            </a:br>
            <a:br>
              <a:rPr lang="en-GB" sz="2800" dirty="0"/>
            </a:br>
            <a:endParaRPr lang="en-GB" sz="2800" dirty="0"/>
          </a:p>
        </p:txBody>
      </p:sp>
      <p:sp>
        <p:nvSpPr>
          <p:cNvPr id="3" name="Subtitle 2"/>
          <p:cNvSpPr>
            <a:spLocks noGrp="1"/>
          </p:cNvSpPr>
          <p:nvPr>
            <p:ph type="subTitle" idx="1"/>
          </p:nvPr>
        </p:nvSpPr>
        <p:spPr>
          <a:xfrm>
            <a:off x="323528" y="332656"/>
            <a:ext cx="6696744" cy="1368152"/>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Why do we have to change school?</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260648"/>
            <a:ext cx="1558677" cy="1513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7" t="19638" r="6746" b="45686"/>
          <a:stretch/>
        </p:blipFill>
        <p:spPr bwMode="auto">
          <a:xfrm>
            <a:off x="5076056" y="5445223"/>
            <a:ext cx="3663000" cy="1115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4418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fontScale="90000"/>
          </a:bodyPr>
          <a:lstStyle/>
          <a:p>
            <a:pPr algn="l"/>
            <a:br>
              <a:rPr lang="en-GB" sz="2800" dirty="0"/>
            </a:br>
            <a:br>
              <a:rPr lang="en-GB" sz="2800" dirty="0"/>
            </a:br>
            <a:br>
              <a:rPr lang="en-GB" sz="2800" dirty="0"/>
            </a:br>
            <a:br>
              <a:rPr lang="en-GB" sz="2800" dirty="0"/>
            </a:br>
            <a:br>
              <a:rPr lang="en-GB" sz="2400" dirty="0"/>
            </a:br>
            <a:r>
              <a:rPr lang="en-GB" sz="2400" dirty="0"/>
              <a:t>There are 3 different ways into the school. Some are quieter than others.  Green Lane tends to be quieter in a morning. This entrance is closest to Learning Support and my Year 7 Pastoral Manager.</a:t>
            </a:r>
            <a:br>
              <a:rPr lang="en-GB" sz="2400" dirty="0"/>
            </a:br>
            <a:br>
              <a:rPr lang="en-GB" sz="2400" dirty="0"/>
            </a:br>
            <a:r>
              <a:rPr lang="en-GB" sz="2400" dirty="0"/>
              <a:t>Some students arrange to meet their friends in a morning. They always go to the same place to meet up.</a:t>
            </a:r>
            <a:br>
              <a:rPr lang="en-GB" sz="2400" dirty="0"/>
            </a:br>
            <a:br>
              <a:rPr lang="en-GB" sz="2400" dirty="0"/>
            </a:br>
            <a:r>
              <a:rPr lang="en-GB" sz="2400" dirty="0"/>
              <a:t>Some students go to the Learning Support ‘Base’ in a morning as it is quiet and there are people there who will help them get ready for Lesson 1.</a:t>
            </a:r>
            <a:br>
              <a:rPr lang="en-GB" sz="2400" dirty="0"/>
            </a:br>
            <a:br>
              <a:rPr lang="en-GB" sz="2400" dirty="0"/>
            </a:br>
            <a:r>
              <a:rPr lang="en-GB" sz="2400" b="1" dirty="0"/>
              <a:t>At Buxton Community School, my day starts at 8.50am when I go to my first lesson.</a:t>
            </a:r>
            <a:br>
              <a:rPr lang="en-GB" sz="2400" b="1" dirty="0"/>
            </a:br>
            <a:br>
              <a:rPr lang="en-GB" sz="2200" b="1" dirty="0"/>
            </a:br>
            <a:br>
              <a:rPr lang="en-GB" sz="2200" dirty="0"/>
            </a:br>
            <a:endParaRPr lang="en-GB" sz="2200" dirty="0"/>
          </a:p>
        </p:txBody>
      </p:sp>
      <p:sp>
        <p:nvSpPr>
          <p:cNvPr id="3" name="Subtitle 2"/>
          <p:cNvSpPr>
            <a:spLocks noGrp="1"/>
          </p:cNvSpPr>
          <p:nvPr>
            <p:ph type="subTitle" idx="1"/>
          </p:nvPr>
        </p:nvSpPr>
        <p:spPr>
          <a:xfrm>
            <a:off x="323528" y="332656"/>
            <a:ext cx="6400800" cy="1368152"/>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When I get to school in the morning</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260648"/>
            <a:ext cx="1558677" cy="1513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4881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fontScale="90000"/>
          </a:bodyPr>
          <a:lstStyle/>
          <a:p>
            <a:pPr algn="l"/>
            <a:br>
              <a:rPr lang="en-GB" sz="2800" dirty="0"/>
            </a:br>
            <a:br>
              <a:rPr lang="en-GB" sz="2800" dirty="0"/>
            </a:br>
            <a:br>
              <a:rPr lang="en-GB" sz="2800" dirty="0"/>
            </a:br>
            <a:br>
              <a:rPr lang="en-GB" sz="2800" dirty="0"/>
            </a:br>
            <a:br>
              <a:rPr lang="en-GB" sz="2800" dirty="0"/>
            </a:br>
            <a:br>
              <a:rPr lang="en-GB" sz="2800" dirty="0"/>
            </a:br>
            <a:br>
              <a:rPr lang="en-GB" sz="2400" dirty="0"/>
            </a:br>
            <a:r>
              <a:rPr lang="en-GB" sz="2400" dirty="0"/>
              <a:t>Students have a timetable of lessons and move from one lesson to the next.  They keep their timetables in their pocket or their bag so they are handy. If students do not know where to go, there are lots of adults and older students in school who will help them.</a:t>
            </a:r>
            <a:br>
              <a:rPr lang="en-GB" sz="2400" dirty="0"/>
            </a:br>
            <a:br>
              <a:rPr lang="en-GB" sz="2400" dirty="0"/>
            </a:br>
            <a:r>
              <a:rPr lang="en-GB" sz="2400" dirty="0"/>
              <a:t>The subjects are grouped together and not spread out.  There are maps to help you find your way.</a:t>
            </a:r>
            <a:br>
              <a:rPr lang="en-GB" sz="2400" dirty="0"/>
            </a:br>
            <a:br>
              <a:rPr lang="en-GB" sz="2400" dirty="0"/>
            </a:br>
            <a:r>
              <a:rPr lang="en-GB" sz="2400" dirty="0"/>
              <a:t>In Year 7, students are taught as a tutor group. This means that all of the class will go to their next class together. This is very helpful. If I am not sure where to go, I can follow the rest of my class or ask an adult.</a:t>
            </a:r>
            <a:br>
              <a:rPr lang="en-GB" sz="2400" dirty="0"/>
            </a:br>
            <a:br>
              <a:rPr lang="en-GB" sz="2400" dirty="0"/>
            </a:br>
            <a:r>
              <a:rPr lang="en-GB" sz="2400" b="1" dirty="0"/>
              <a:t>At Buxton Community School, I will soon learn may way around and there are lots of people who will help me.</a:t>
            </a:r>
            <a:br>
              <a:rPr lang="en-GB" sz="2400" b="1" dirty="0"/>
            </a:br>
            <a:br>
              <a:rPr lang="en-GB" sz="2200" dirty="0"/>
            </a:br>
            <a:br>
              <a:rPr lang="en-GB" sz="2200" dirty="0"/>
            </a:br>
            <a:endParaRPr lang="en-GB" sz="2200" dirty="0"/>
          </a:p>
        </p:txBody>
      </p:sp>
      <p:sp>
        <p:nvSpPr>
          <p:cNvPr id="3" name="Subtitle 2"/>
          <p:cNvSpPr>
            <a:spLocks noGrp="1"/>
          </p:cNvSpPr>
          <p:nvPr>
            <p:ph type="subTitle" idx="1"/>
          </p:nvPr>
        </p:nvSpPr>
        <p:spPr>
          <a:xfrm>
            <a:off x="323528" y="332656"/>
            <a:ext cx="6400800" cy="1368152"/>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How do I know where to go?</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260648"/>
            <a:ext cx="1558677" cy="1513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2431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fontScale="90000"/>
          </a:bodyPr>
          <a:lstStyle/>
          <a:p>
            <a:pPr algn="l"/>
            <a:br>
              <a:rPr lang="en-GB" sz="2800" dirty="0"/>
            </a:br>
            <a:br>
              <a:rPr lang="en-GB" sz="2800" dirty="0"/>
            </a:br>
            <a:br>
              <a:rPr lang="en-GB" sz="2800" dirty="0"/>
            </a:br>
            <a:br>
              <a:rPr lang="en-GB" sz="2800" dirty="0"/>
            </a:br>
            <a:br>
              <a:rPr lang="en-GB" sz="2800" dirty="0"/>
            </a:br>
            <a:br>
              <a:rPr lang="en-GB" sz="2800" dirty="0"/>
            </a:br>
            <a:br>
              <a:rPr lang="en-GB" sz="2400" dirty="0"/>
            </a:br>
            <a:r>
              <a:rPr lang="en-GB" sz="2400" dirty="0"/>
              <a:t>You will have a different teacher for each subject.  They teach in the same room which is helpful when learning our way around. They will tell you where to sit.</a:t>
            </a:r>
            <a:br>
              <a:rPr lang="en-GB" sz="2400" dirty="0"/>
            </a:br>
            <a:br>
              <a:rPr lang="en-GB" sz="2400" dirty="0"/>
            </a:br>
            <a:r>
              <a:rPr lang="en-GB" sz="2400" dirty="0"/>
              <a:t>There name will be written on my timetable in case </a:t>
            </a:r>
            <a:r>
              <a:rPr lang="en-GB" sz="2400"/>
              <a:t>I forget.</a:t>
            </a:r>
            <a:br>
              <a:rPr lang="en-GB" sz="2400" dirty="0"/>
            </a:br>
            <a:br>
              <a:rPr lang="en-GB" sz="2400" dirty="0"/>
            </a:br>
            <a:br>
              <a:rPr lang="en-GB" sz="2400"/>
            </a:br>
            <a:br>
              <a:rPr lang="en-GB" sz="2400" dirty="0"/>
            </a:br>
            <a:r>
              <a:rPr lang="en-GB" sz="2400" b="1" dirty="0"/>
              <a:t>At Buxton Community School, I will get to know my different teachers and remember their names.</a:t>
            </a:r>
            <a:br>
              <a:rPr lang="en-GB" sz="2400" b="1" dirty="0"/>
            </a:br>
            <a:br>
              <a:rPr lang="en-GB" sz="2200" dirty="0"/>
            </a:br>
            <a:br>
              <a:rPr lang="en-GB" sz="2200" dirty="0"/>
            </a:br>
            <a:endParaRPr lang="en-GB" sz="2200" dirty="0"/>
          </a:p>
        </p:txBody>
      </p:sp>
      <p:sp>
        <p:nvSpPr>
          <p:cNvPr id="3" name="Subtitle 2"/>
          <p:cNvSpPr>
            <a:spLocks noGrp="1"/>
          </p:cNvSpPr>
          <p:nvPr>
            <p:ph type="subTitle" idx="1"/>
          </p:nvPr>
        </p:nvSpPr>
        <p:spPr>
          <a:xfrm>
            <a:off x="323528" y="332656"/>
            <a:ext cx="6400800" cy="1368152"/>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6600" b="1" dirty="0">
                <a:solidFill>
                  <a:srgbClr val="002060"/>
                </a:solidFill>
              </a:rPr>
              <a:t>My teachers</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260648"/>
            <a:ext cx="1558677" cy="1513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8004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br>
              <a:rPr lang="en-GB" sz="2400" dirty="0"/>
            </a:br>
            <a:br>
              <a:rPr lang="en-GB" sz="2400" dirty="0"/>
            </a:br>
            <a:br>
              <a:rPr lang="en-GB" sz="2400" dirty="0"/>
            </a:br>
            <a:r>
              <a:rPr lang="en-GB" sz="2200" dirty="0"/>
              <a:t>Some students go to the Large Dining Hall to buy their food.  They queue up outside and teachers tell them when they can go in. Some students are allowed to go into dinner a little bit early when it is quieter. </a:t>
            </a:r>
            <a:br>
              <a:rPr lang="en-GB" sz="2200" dirty="0"/>
            </a:br>
            <a:br>
              <a:rPr lang="en-GB" sz="2200" dirty="0"/>
            </a:br>
            <a:r>
              <a:rPr lang="en-GB" sz="2200" dirty="0"/>
              <a:t>Some students bring a packed lunch to school. Some eat this in the Dining Hall. Some students eat their lunch in the Learning Support Department (we call it. ‘The Base’). They like it here because it is quieter and there are Teaching Assistants in there. </a:t>
            </a:r>
            <a:br>
              <a:rPr lang="en-GB" sz="2200" dirty="0"/>
            </a:br>
            <a:br>
              <a:rPr lang="en-GB" sz="2200" dirty="0"/>
            </a:br>
            <a:r>
              <a:rPr lang="en-GB" sz="2200" dirty="0"/>
              <a:t>When the weather is nice, some students eat their packed lunch outside.</a:t>
            </a:r>
            <a:br>
              <a:rPr lang="en-GB" sz="2200" dirty="0"/>
            </a:br>
            <a:br>
              <a:rPr lang="en-GB" sz="2200" dirty="0"/>
            </a:br>
            <a:r>
              <a:rPr lang="en-GB" sz="2200" b="1" dirty="0"/>
              <a:t>At Buxton Community School, I will be helped to find somewhere to eat my lunch.</a:t>
            </a:r>
          </a:p>
        </p:txBody>
      </p:sp>
      <p:sp>
        <p:nvSpPr>
          <p:cNvPr id="3" name="Subtitle 2"/>
          <p:cNvSpPr>
            <a:spLocks noGrp="1"/>
          </p:cNvSpPr>
          <p:nvPr>
            <p:ph type="subTitle" idx="1"/>
          </p:nvPr>
        </p:nvSpPr>
        <p:spPr>
          <a:xfrm>
            <a:off x="323528" y="332656"/>
            <a:ext cx="5760640" cy="1368152"/>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What do I do at break time and lunchtime?</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60648"/>
            <a:ext cx="2542876" cy="1424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3296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br>
              <a:rPr lang="en-GB" sz="2000" dirty="0"/>
            </a:br>
            <a:r>
              <a:rPr lang="en-GB" sz="2200" dirty="0"/>
              <a:t>It is good to be organised. It is a good idea to pack our bag the night before, ready for the next day. Parents can help with this so we don’t forget anything. You will need a pencil case with a pen, pencil, rubber and rule. Some students have their own Math Set and calculator.</a:t>
            </a:r>
            <a:br>
              <a:rPr lang="en-GB" sz="2200" dirty="0"/>
            </a:br>
            <a:br>
              <a:rPr lang="en-GB" sz="2200" dirty="0"/>
            </a:br>
            <a:r>
              <a:rPr lang="en-GB" sz="2200" dirty="0"/>
              <a:t>You need to pack my exercise books for the lessons you have on that day. You do not need to carry all your books around, just the ones that you need. Some people have a locker to keep their books and PE Kit in. If you wanted a locker, your parents would let school know and we would show you where it is.</a:t>
            </a:r>
            <a:br>
              <a:rPr lang="en-GB" sz="2200" dirty="0"/>
            </a:br>
            <a:br>
              <a:rPr lang="en-GB" sz="2200" dirty="0"/>
            </a:br>
            <a:r>
              <a:rPr lang="en-GB" sz="2200" b="1" dirty="0"/>
              <a:t>At Buxton Community School, there are people who will help me to remember things.</a:t>
            </a:r>
          </a:p>
        </p:txBody>
      </p:sp>
      <p:sp>
        <p:nvSpPr>
          <p:cNvPr id="3" name="Subtitle 2"/>
          <p:cNvSpPr>
            <a:spLocks noGrp="1"/>
          </p:cNvSpPr>
          <p:nvPr>
            <p:ph type="subTitle" idx="1"/>
          </p:nvPr>
        </p:nvSpPr>
        <p:spPr>
          <a:xfrm>
            <a:off x="251520" y="260648"/>
            <a:ext cx="6400800" cy="1152128"/>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What do I need in my bag?</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9210" y="260648"/>
            <a:ext cx="1745122" cy="1558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261" y="5479892"/>
            <a:ext cx="941898" cy="946341"/>
          </a:xfrm>
          <a:prstGeom prst="rect">
            <a:avLst/>
          </a:prstGeom>
          <a:noFill/>
          <a:ln>
            <a:noFill/>
          </a:ln>
          <a:scene3d>
            <a:camera prst="orthographicFront">
              <a:rot lat="0" lon="0" rev="20099999"/>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1770" y="5312446"/>
            <a:ext cx="656371" cy="1079119"/>
          </a:xfrm>
          <a:prstGeom prst="rect">
            <a:avLst/>
          </a:prstGeom>
          <a:noFill/>
          <a:ln>
            <a:noFill/>
          </a:ln>
          <a:scene3d>
            <a:camera prst="orthographicFront">
              <a:rot lat="0" lon="0" rev="21299999"/>
            </a:camera>
            <a:lightRig rig="threePt" dir="t">
              <a:rot lat="0" lon="0" rev="0"/>
            </a:lightRig>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8879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r>
              <a:rPr lang="en-GB" sz="2200" dirty="0"/>
              <a:t>Buxton Community School will give me a planner. </a:t>
            </a:r>
            <a:br>
              <a:rPr lang="en-GB" sz="2200" dirty="0"/>
            </a:br>
            <a:br>
              <a:rPr lang="en-GB" sz="2200" dirty="0"/>
            </a:br>
            <a:r>
              <a:rPr lang="en-GB" sz="2200" dirty="0"/>
              <a:t>This is like a diary. It will have a copy of your timetable in it.  You will write down your homework and when it is due to be handed in. Your parents will look at you planner every night to help you.</a:t>
            </a:r>
            <a:br>
              <a:rPr lang="en-GB" sz="2200" dirty="0"/>
            </a:br>
            <a:br>
              <a:rPr lang="en-GB" sz="2200" dirty="0"/>
            </a:br>
            <a:r>
              <a:rPr lang="en-GB" sz="2200" b="1" dirty="0"/>
              <a:t>My planner will help me to remember important information</a:t>
            </a:r>
            <a:r>
              <a:rPr lang="en-GB" sz="2200" dirty="0"/>
              <a:t>.</a:t>
            </a:r>
          </a:p>
        </p:txBody>
      </p:sp>
      <p:sp>
        <p:nvSpPr>
          <p:cNvPr id="3" name="Subtitle 2"/>
          <p:cNvSpPr>
            <a:spLocks noGrp="1"/>
          </p:cNvSpPr>
          <p:nvPr>
            <p:ph type="subTitle" idx="1"/>
          </p:nvPr>
        </p:nvSpPr>
        <p:spPr>
          <a:xfrm>
            <a:off x="251520" y="260648"/>
            <a:ext cx="6400800" cy="1152128"/>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3600" b="1" dirty="0">
                <a:solidFill>
                  <a:srgbClr val="002060"/>
                </a:solidFill>
              </a:rPr>
              <a:t>What helps me stay organised?</a:t>
            </a:r>
          </a:p>
        </p:txBody>
      </p:sp>
      <p:pic>
        <p:nvPicPr>
          <p:cNvPr id="4098" name="Picture 2" descr="Image result for organis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404664"/>
            <a:ext cx="2076450" cy="1543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3569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br>
              <a:rPr lang="en-GB" sz="2400" dirty="0"/>
            </a:br>
            <a:br>
              <a:rPr lang="en-GB" sz="2400" dirty="0"/>
            </a:br>
            <a:br>
              <a:rPr lang="en-GB" sz="2400" dirty="0"/>
            </a:br>
            <a:r>
              <a:rPr lang="en-GB" sz="2200" dirty="0"/>
              <a:t>Every day, you will see your form tutor.  You will meet them before you start in September. You will get to know the very well and they will help you with all sorts of things. Your form tutor is a good person to talk to if you have forgotten something or are unsure of something. Every Monday, you will have an assembly with all the other Year 7s. This will be in the Dining Hall.</a:t>
            </a:r>
            <a:br>
              <a:rPr lang="en-GB" sz="2200" dirty="0"/>
            </a:br>
            <a:br>
              <a:rPr lang="en-GB" sz="2200" dirty="0"/>
            </a:br>
            <a:r>
              <a:rPr lang="en-GB" sz="2200" dirty="0"/>
              <a:t>Mrs Siddons is my Pastoral Manager. She helps all Year 7 students.</a:t>
            </a:r>
            <a:br>
              <a:rPr lang="en-GB" sz="2200" dirty="0"/>
            </a:br>
            <a:br>
              <a:rPr lang="en-GB" sz="2200" dirty="0"/>
            </a:br>
            <a:r>
              <a:rPr lang="en-GB" sz="2200" b="1" dirty="0"/>
              <a:t>At Buxton Community School, I will soon get to know who is able to help me.</a:t>
            </a:r>
          </a:p>
        </p:txBody>
      </p:sp>
      <p:sp>
        <p:nvSpPr>
          <p:cNvPr id="3" name="Subtitle 2"/>
          <p:cNvSpPr>
            <a:spLocks noGrp="1"/>
          </p:cNvSpPr>
          <p:nvPr>
            <p:ph type="subTitle" idx="1"/>
          </p:nvPr>
        </p:nvSpPr>
        <p:spPr>
          <a:xfrm>
            <a:off x="251520" y="260648"/>
            <a:ext cx="6400800" cy="1152128"/>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6000" b="1" dirty="0">
                <a:solidFill>
                  <a:srgbClr val="002060"/>
                </a:solidFill>
              </a:rPr>
              <a:t>Who can help me?</a:t>
            </a:r>
          </a:p>
        </p:txBody>
      </p:sp>
      <p:pic>
        <p:nvPicPr>
          <p:cNvPr id="3074" name="Picture 2" descr="Image result for hel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260648"/>
            <a:ext cx="1672977" cy="1582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855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br>
              <a:rPr lang="en-GB" sz="2400" dirty="0"/>
            </a:br>
            <a:br>
              <a:rPr lang="en-GB" sz="2400" dirty="0"/>
            </a:br>
            <a:br>
              <a:rPr lang="en-GB" sz="2400" dirty="0"/>
            </a:br>
            <a:r>
              <a:rPr lang="en-GB" sz="2200" dirty="0"/>
              <a:t>There are lots of toilets in school.  Some students have a favourite. They prefer to always go to the same ones.  At primary school, you make sure we go to the toilet at break or lunchtime.  Sometimes people forget or need to go during a lesson.</a:t>
            </a:r>
            <a:br>
              <a:rPr lang="en-GB" sz="2200" dirty="0"/>
            </a:br>
            <a:br>
              <a:rPr lang="en-GB" sz="2200" dirty="0"/>
            </a:br>
            <a:r>
              <a:rPr lang="en-GB" sz="2200" dirty="0"/>
              <a:t>It is always best to go to the toilet during break/lunch.</a:t>
            </a:r>
            <a:br>
              <a:rPr lang="en-GB" sz="2200" dirty="0"/>
            </a:br>
            <a:br>
              <a:rPr lang="en-GB" sz="2200" dirty="0"/>
            </a:br>
            <a:r>
              <a:rPr lang="en-GB" sz="2200" b="1" dirty="0"/>
              <a:t>If I need to go to the toilet during a lesson, I will raise my hand and ask the teacher.</a:t>
            </a:r>
            <a:br>
              <a:rPr lang="en-GB" sz="2200" b="1" dirty="0"/>
            </a:br>
            <a:r>
              <a:rPr lang="en-GB" sz="2200" b="1" dirty="0"/>
              <a:t>If it is close to break or lunchtime, the teacher may ask me to wait.</a:t>
            </a:r>
            <a:br>
              <a:rPr lang="en-GB" sz="2200" b="1" dirty="0"/>
            </a:br>
            <a:r>
              <a:rPr lang="en-GB" sz="2200" b="1" dirty="0"/>
              <a:t>If I cannot wait, I will tell the teacher that it is urgent.</a:t>
            </a:r>
          </a:p>
        </p:txBody>
      </p:sp>
      <p:sp>
        <p:nvSpPr>
          <p:cNvPr id="3" name="Subtitle 2"/>
          <p:cNvSpPr>
            <a:spLocks noGrp="1"/>
          </p:cNvSpPr>
          <p:nvPr>
            <p:ph type="subTitle" idx="1"/>
          </p:nvPr>
        </p:nvSpPr>
        <p:spPr>
          <a:xfrm>
            <a:off x="251520" y="260648"/>
            <a:ext cx="6400800" cy="1152128"/>
          </a:xfrm>
          <a:ln w="63500"/>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sz="3600" b="1" dirty="0">
                <a:solidFill>
                  <a:srgbClr val="002060"/>
                </a:solidFill>
              </a:rPr>
              <a:t>What happens if I need the toilet?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88640"/>
            <a:ext cx="1720205" cy="17202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1407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r>
              <a:rPr lang="en-GB" sz="2200" dirty="0"/>
              <a:t>Some people walk to and from school.</a:t>
            </a:r>
            <a:br>
              <a:rPr lang="en-GB" sz="2200" dirty="0"/>
            </a:br>
            <a:r>
              <a:rPr lang="en-GB" sz="2200" dirty="0"/>
              <a:t>Some people get a lift to school in a car.</a:t>
            </a:r>
            <a:br>
              <a:rPr lang="en-GB" sz="2200" dirty="0"/>
            </a:br>
            <a:r>
              <a:rPr lang="en-GB" sz="2200" dirty="0"/>
              <a:t>Some get the bus.</a:t>
            </a:r>
            <a:br>
              <a:rPr lang="en-GB" sz="2200" dirty="0"/>
            </a:br>
            <a:br>
              <a:rPr lang="en-GB" sz="2200" dirty="0"/>
            </a:br>
            <a:br>
              <a:rPr lang="en-GB" sz="2200" dirty="0"/>
            </a:br>
            <a:r>
              <a:rPr lang="en-GB" sz="2200" b="1" dirty="0"/>
              <a:t>I will need to talk to my parents about how I will get to school and how I will get home.</a:t>
            </a:r>
          </a:p>
        </p:txBody>
      </p:sp>
      <p:sp>
        <p:nvSpPr>
          <p:cNvPr id="3" name="Subtitle 2"/>
          <p:cNvSpPr>
            <a:spLocks noGrp="1"/>
          </p:cNvSpPr>
          <p:nvPr>
            <p:ph type="subTitle" idx="1"/>
          </p:nvPr>
        </p:nvSpPr>
        <p:spPr>
          <a:xfrm>
            <a:off x="251520" y="260648"/>
            <a:ext cx="6400800" cy="1152128"/>
          </a:xfrm>
          <a:ln w="63500"/>
        </p:spPr>
        <p:style>
          <a:lnRef idx="2">
            <a:schemeClr val="accent1"/>
          </a:lnRef>
          <a:fillRef idx="1">
            <a:schemeClr val="lt1"/>
          </a:fillRef>
          <a:effectRef idx="0">
            <a:schemeClr val="accent1"/>
          </a:effectRef>
          <a:fontRef idx="minor">
            <a:schemeClr val="dk1"/>
          </a:fontRef>
        </p:style>
        <p:txBody>
          <a:bodyPr>
            <a:normAutofit/>
          </a:bodyPr>
          <a:lstStyle/>
          <a:p>
            <a:r>
              <a:rPr lang="en-GB" sz="6000" b="1" dirty="0">
                <a:solidFill>
                  <a:srgbClr val="002060"/>
                </a:solidFill>
              </a:rPr>
              <a:t>Home time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04664"/>
            <a:ext cx="1781175" cy="1638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2582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16632"/>
            <a:ext cx="8856984" cy="6552728"/>
          </a:xfrm>
          <a:ln w="127000" cmpd="thickThin">
            <a:solidFill>
              <a:schemeClr val="tx2">
                <a:lumMod val="75000"/>
              </a:schemeClr>
            </a:solidFill>
          </a:ln>
        </p:spPr>
        <p:txBody>
          <a:bodyPr>
            <a:normAutofit/>
          </a:bodyPr>
          <a:lstStyle/>
          <a:p>
            <a:pPr algn="l"/>
            <a:r>
              <a:rPr lang="en-GB" sz="2400" dirty="0"/>
              <a:t>You can use this page to write down any questions or worries you may have. Your Y6 teacher will ask someone from Buxton Community School to answer them for you.</a:t>
            </a: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endParaRPr lang="en-GB" sz="2400" dirty="0"/>
          </a:p>
        </p:txBody>
      </p:sp>
      <p:sp>
        <p:nvSpPr>
          <p:cNvPr id="3" name="Subtitle 2"/>
          <p:cNvSpPr>
            <a:spLocks noGrp="1"/>
          </p:cNvSpPr>
          <p:nvPr>
            <p:ph type="subTitle" idx="1"/>
          </p:nvPr>
        </p:nvSpPr>
        <p:spPr>
          <a:xfrm>
            <a:off x="251520" y="260648"/>
            <a:ext cx="6400800" cy="1152128"/>
          </a:xfrm>
          <a:ln w="63500"/>
        </p:spPr>
        <p:style>
          <a:lnRef idx="2">
            <a:schemeClr val="accent1"/>
          </a:lnRef>
          <a:fillRef idx="1">
            <a:schemeClr val="lt1"/>
          </a:fillRef>
          <a:effectRef idx="0">
            <a:schemeClr val="accent1"/>
          </a:effectRef>
          <a:fontRef idx="minor">
            <a:schemeClr val="dk1"/>
          </a:fontRef>
        </p:style>
        <p:txBody>
          <a:bodyPr>
            <a:normAutofit fontScale="92500"/>
          </a:bodyPr>
          <a:lstStyle/>
          <a:p>
            <a:r>
              <a:rPr lang="en-GB" sz="6000" b="1" dirty="0">
                <a:solidFill>
                  <a:srgbClr val="002060"/>
                </a:solidFill>
              </a:rPr>
              <a:t>I still have questions</a:t>
            </a:r>
          </a:p>
        </p:txBody>
      </p:sp>
    </p:spTree>
    <p:extLst>
      <p:ext uri="{BB962C8B-B14F-4D97-AF65-F5344CB8AC3E}">
        <p14:creationId xmlns:p14="http://schemas.microsoft.com/office/powerpoint/2010/main" val="6956021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TotalTime>
  <Words>125</Words>
  <Application>Microsoft Office PowerPoint</Application>
  <PresentationFormat>On-screen Show (4:3)</PresentationFormat>
  <Paragraphs>24</Paragraphs>
  <Slides>12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PowerPoint Presentation</vt:lpstr>
      <vt:lpstr>   Young people stay at Primary School until the end of Year 6. This is because new students will start in Reception and the Year 6s need to go on to learn other things at Secondary School.   Young people stay at secondary school for 5 years. They get to know their teachers really well and make new friends.   Some young people feel worried about changing school. This is understandable.   My Primary School will help me with my worries so that Buxton Community School know how I feel and can help me.  </vt:lpstr>
      <vt:lpstr>     There are 3 different ways into the school. Some are quieter than others.  Green Lane tends to be quieter in a morning. This entrance is closest to Learning Support and my Year 7 Pastoral Manager.  Some students arrange to meet their friends in a morning. They always go to the same place to meet up.  Some students go to the Learning Support ‘Base’ in a morning as it is quiet and there are people there who will help them get ready for Lesson 1.  At Buxton Community School, my day starts at 8.50am when I go to my first lesson.   </vt:lpstr>
      <vt:lpstr>       Students have a timetable of lessons and move from one lesson to the next.  They keep their timetables in their pocket or their bag so they are handy. If students do not know where to go, there are lots of adults and older students in school who will help them.  The subjects are grouped together and not spread out.  There are maps to help you find your way.  In Year 7, students are taught as a tutor group. This means that all of the class will go to their next class together. This is very helpful. If I am not sure where to go, I can follow the rest of my class or ask an adult.  At Buxton Community School, I will soon learn may way around and there are lots of people who will help me.   </vt:lpstr>
      <vt:lpstr>       You will have a different teacher for each subject.  They teach in the same room which is helpful when learning our way around. They will tell you where to sit.  There name will be written on my timetable in case I forget.    At Buxton Community School, I will get to know my different teachers and remember their names.   </vt:lpstr>
      <vt:lpstr>   Some students go to the Large Dining Hall to buy their food.  They queue up outside and teachers tell them when they can go in. Some students are allowed to go into dinner a little bit early when it is quieter.   Some students bring a packed lunch to school. Some eat this in the Dining Hall. Some students eat their lunch in the Learning Support Department (we call it. ‘The Base’). They like it here because it is quieter and there are Teaching Assistants in there.   When the weather is nice, some students eat their packed lunch outside.  At Buxton Community School, I will be helped to find somewhere to eat my lunch.</vt:lpstr>
      <vt:lpstr> It is good to be organised. It is a good idea to pack our bag the night before, ready for the next day. Parents can help with this so we don’t forget anything. You will need a pencil case with a pen, pencil, rubber and rule. Some students have their own Math Set and calculator.  You need to pack my exercise books for the lessons you have on that day. You do not need to carry all your books around, just the ones that you need. Some people have a locker to keep their books and PE Kit in. If you wanted a locker, your parents would let school know and we would show you where it is.  At Buxton Community School, there are people who will help me to remember things.</vt:lpstr>
      <vt:lpstr>Buxton Community School will give me a planner.   This is like a diary. It will have a copy of your timetable in it.  You will write down your homework and when it is due to be handed in. Your parents will look at you planner every night to help you.  My planner will help me to remember important information.</vt:lpstr>
      <vt:lpstr>   Every day, you will see your form tutor.  You will meet them before you start in September. You will get to know the very well and they will help you with all sorts of things. Your form tutor is a good person to talk to if you have forgotten something or are unsure of something. Every Monday, you will have an assembly with all the other Year 7s. This will be in the Dining Hall.  Mrs Siddons is my Pastoral Manager. She helps all Year 7 students.  At Buxton Community School, I will soon get to know who is able to help me.</vt:lpstr>
      <vt:lpstr>   There are lots of toilets in school.  Some students have a favourite. They prefer to always go to the same ones.  At primary school, you make sure we go to the toilet at break or lunchtime.  Sometimes people forget or need to go during a lesson.  It is always best to go to the toilet during break/lunch.  If I need to go to the toilet during a lesson, I will raise my hand and ask the teacher. If it is close to break or lunchtime, the teacher may ask me to wait. If I cannot wait, I will tell the teacher that it is urgent.</vt:lpstr>
      <vt:lpstr>Some people walk to and from school. Some people get a lift to school in a car. Some get the bus.   I will need to talk to my parents about how I will get to school and how I will get home.</vt:lpstr>
      <vt:lpstr>You can use this page to write down any questions or worries you may have. Your Y6 teacher will ask someone from Buxton Community School to answer them for you.        </vt:lpstr>
    </vt:vector>
  </TitlesOfParts>
  <Company>Buxton Community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Garner</dc:creator>
  <cp:lastModifiedBy>A Garner</cp:lastModifiedBy>
  <cp:revision>11</cp:revision>
  <dcterms:created xsi:type="dcterms:W3CDTF">2018-05-09T10:51:44Z</dcterms:created>
  <dcterms:modified xsi:type="dcterms:W3CDTF">2018-05-15T20:41:36Z</dcterms:modified>
</cp:coreProperties>
</file>